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2"/>
  </p:notesMasterIdLst>
  <p:sldIdLst>
    <p:sldId id="256" r:id="rId2"/>
    <p:sldId id="335" r:id="rId3"/>
    <p:sldId id="382" r:id="rId4"/>
    <p:sldId id="375" r:id="rId5"/>
    <p:sldId id="383" r:id="rId6"/>
    <p:sldId id="384" r:id="rId7"/>
    <p:sldId id="385" r:id="rId8"/>
    <p:sldId id="386" r:id="rId9"/>
    <p:sldId id="388" r:id="rId10"/>
    <p:sldId id="389" r:id="rId11"/>
    <p:sldId id="390" r:id="rId12"/>
    <p:sldId id="391" r:id="rId13"/>
    <p:sldId id="392" r:id="rId14"/>
    <p:sldId id="387" r:id="rId15"/>
    <p:sldId id="393" r:id="rId16"/>
    <p:sldId id="394" r:id="rId17"/>
    <p:sldId id="395" r:id="rId18"/>
    <p:sldId id="396" r:id="rId19"/>
    <p:sldId id="397" r:id="rId20"/>
    <p:sldId id="39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p:restoredTop sz="96126"/>
  </p:normalViewPr>
  <p:slideViewPr>
    <p:cSldViewPr snapToGrid="0">
      <p:cViewPr varScale="1">
        <p:scale>
          <a:sx n="116" d="100"/>
          <a:sy n="116" d="100"/>
        </p:scale>
        <p:origin x="64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B93F-3E2A-C74F-BFEA-D26690FE2488}" type="datetimeFigureOut">
              <a:rPr lang="en-US" smtClean="0"/>
              <a:t>2/18/25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F94C52-17AB-5243-9EED-E9B9384B3209}" type="slidenum">
              <a:rPr lang="en-US" smtClean="0"/>
              <a:t>‹#›</a:t>
            </a:fld>
            <a:endParaRPr lang="en-US"/>
          </a:p>
        </p:txBody>
      </p:sp>
    </p:spTree>
    <p:extLst>
      <p:ext uri="{BB962C8B-B14F-4D97-AF65-F5344CB8AC3E}">
        <p14:creationId xmlns:p14="http://schemas.microsoft.com/office/powerpoint/2010/main" val="4228936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F94C52-17AB-5243-9EED-E9B9384B3209}" type="slidenum">
              <a:rPr lang="en-US" smtClean="0"/>
              <a:t>7</a:t>
            </a:fld>
            <a:endParaRPr lang="en-US"/>
          </a:p>
        </p:txBody>
      </p:sp>
    </p:spTree>
    <p:extLst>
      <p:ext uri="{BB962C8B-B14F-4D97-AF65-F5344CB8AC3E}">
        <p14:creationId xmlns:p14="http://schemas.microsoft.com/office/powerpoint/2010/main" val="2807241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9F9AE07-89C6-F443-97AC-F6CE14E72020}" type="datetimeFigureOut">
              <a:rPr lang="en-US" smtClean="0"/>
              <a:t>2/18/25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2352658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F9AE07-89C6-F443-97AC-F6CE14E72020}" type="datetimeFigureOut">
              <a:rPr lang="en-US" smtClean="0"/>
              <a:t>2/18/25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1051366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F9AE07-89C6-F443-97AC-F6CE14E72020}" type="datetimeFigureOut">
              <a:rPr lang="en-US" smtClean="0"/>
              <a:t>2/18/25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2914889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F9AE07-89C6-F443-97AC-F6CE14E72020}" type="datetimeFigureOut">
              <a:rPr lang="en-US" smtClean="0"/>
              <a:t>2/18/25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968265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F9AE07-89C6-F443-97AC-F6CE14E72020}" type="datetimeFigureOut">
              <a:rPr lang="en-US" smtClean="0"/>
              <a:t>2/18/25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3052384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F9AE07-89C6-F443-97AC-F6CE14E72020}" type="datetimeFigureOut">
              <a:rPr lang="en-US" smtClean="0"/>
              <a:t>2/18/25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2363342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F9AE07-89C6-F443-97AC-F6CE14E72020}" type="datetimeFigureOut">
              <a:rPr lang="en-US" smtClean="0"/>
              <a:t>2/18/25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310078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F9AE07-89C6-F443-97AC-F6CE14E72020}" type="datetimeFigureOut">
              <a:rPr lang="en-US" smtClean="0"/>
              <a:t>2/18/25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2474091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F9AE07-89C6-F443-97AC-F6CE14E72020}" type="datetimeFigureOut">
              <a:rPr lang="en-US" smtClean="0"/>
              <a:t>2/18/25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852059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F9AE07-89C6-F443-97AC-F6CE14E72020}" type="datetimeFigureOut">
              <a:rPr lang="en-US" smtClean="0"/>
              <a:t>2/18/25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3833313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F9AE07-89C6-F443-97AC-F6CE14E72020}" type="datetimeFigureOut">
              <a:rPr lang="en-US" smtClean="0"/>
              <a:t>2/18/25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2395963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F9AE07-89C6-F443-97AC-F6CE14E72020}" type="datetimeFigureOut">
              <a:rPr lang="en-US" smtClean="0"/>
              <a:t>2/18/25</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1F1EA7-ED5E-A14A-A819-62E43F955FCB}" type="slidenum">
              <a:rPr lang="en-US" smtClean="0"/>
              <a:t>‹#›</a:t>
            </a:fld>
            <a:endParaRPr lang="en-US"/>
          </a:p>
        </p:txBody>
      </p:sp>
    </p:spTree>
    <p:extLst>
      <p:ext uri="{BB962C8B-B14F-4D97-AF65-F5344CB8AC3E}">
        <p14:creationId xmlns:p14="http://schemas.microsoft.com/office/powerpoint/2010/main" val="14192907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NUL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NULL"/><Relationship Id="rId7" Type="http://schemas.openxmlformats.org/officeDocument/2006/relationships/image" Target="../media/image40.png"/><Relationship Id="rId2"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39.png"/><Relationship Id="rId11" Type="http://schemas.openxmlformats.org/officeDocument/2006/relationships/image" Target="NULL"/><Relationship Id="rId5" Type="http://schemas.openxmlformats.org/officeDocument/2006/relationships/image" Target="../media/image38.emf"/><Relationship Id="rId10" Type="http://schemas.openxmlformats.org/officeDocument/2006/relationships/image" Target="NULL"/><Relationship Id="rId4" Type="http://schemas.openxmlformats.org/officeDocument/2006/relationships/image" Target="../media/image37.png"/><Relationship Id="rId9"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3.png"/><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NUL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1.png"/><Relationship Id="rId7" Type="http://schemas.openxmlformats.org/officeDocument/2006/relationships/image" Target="NULL"/><Relationship Id="rId2" Type="http://schemas.openxmlformats.org/officeDocument/2006/relationships/image" Target="../media/image50.png"/><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NUL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6.png"/><Relationship Id="rId2" Type="http://schemas.openxmlformats.org/officeDocument/2006/relationships/image" Target="../media/image55.png"/><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NULL"/><Relationship Id="rId1" Type="http://schemas.openxmlformats.org/officeDocument/2006/relationships/slideLayout" Target="../slideLayouts/slideLayout6.xml"/><Relationship Id="rId5" Type="http://schemas.openxmlformats.org/officeDocument/2006/relationships/image" Target="../media/image61.png"/><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66.emf"/><Relationship Id="rId1" Type="http://schemas.openxmlformats.org/officeDocument/2006/relationships/slideLayout" Target="../slideLayouts/slideLayout6.xml"/><Relationship Id="rId6" Type="http://schemas.openxmlformats.org/officeDocument/2006/relationships/image" Target="../media/image68.png"/><Relationship Id="rId5" Type="http://schemas.openxmlformats.org/officeDocument/2006/relationships/image" Target="NULL"/><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NULL"/><Relationship Id="rId1" Type="http://schemas.openxmlformats.org/officeDocument/2006/relationships/slideLayout" Target="../slideLayouts/slideLayout6.xml"/><Relationship Id="rId5" Type="http://schemas.openxmlformats.org/officeDocument/2006/relationships/image" Target="NUL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107.png"/><Relationship Id="rId7" Type="http://schemas.openxmlformats.org/officeDocument/2006/relationships/image" Target="../media/image11.png"/><Relationship Id="rId12"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NULL"/><Relationship Id="rId11" Type="http://schemas.openxmlformats.org/officeDocument/2006/relationships/image" Target="../media/image114.png"/><Relationship Id="rId5" Type="http://schemas.openxmlformats.org/officeDocument/2006/relationships/image" Target="../media/image10.png"/><Relationship Id="rId10" Type="http://schemas.openxmlformats.org/officeDocument/2006/relationships/image" Target="../media/image14.png"/><Relationship Id="rId4" Type="http://schemas.openxmlformats.org/officeDocument/2006/relationships/image" Target="../media/image9.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NUL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90DC1-FD22-4F2D-E0C4-2B2A96B7A818}"/>
              </a:ext>
            </a:extLst>
          </p:cNvPr>
          <p:cNvSpPr>
            <a:spLocks noGrp="1"/>
          </p:cNvSpPr>
          <p:nvPr>
            <p:ph type="ctrTitle"/>
          </p:nvPr>
        </p:nvSpPr>
        <p:spPr/>
        <p:txBody>
          <a:bodyPr>
            <a:normAutofit fontScale="90000"/>
          </a:bodyPr>
          <a:lstStyle/>
          <a:p>
            <a:r>
              <a:rPr lang="en-US" dirty="0"/>
              <a:t>PHYS4260 Quantum Mechanics II</a:t>
            </a:r>
            <a:br>
              <a:rPr lang="en-US" dirty="0"/>
            </a:br>
            <a:r>
              <a:rPr lang="en-US" dirty="0"/>
              <a:t>Spring 2025</a:t>
            </a:r>
            <a:br>
              <a:rPr lang="en-US" dirty="0"/>
            </a:br>
            <a:endParaRPr lang="en-US" dirty="0"/>
          </a:p>
        </p:txBody>
      </p:sp>
      <p:sp>
        <p:nvSpPr>
          <p:cNvPr id="3" name="Subtitle 2">
            <a:extLst>
              <a:ext uri="{FF2B5EF4-FFF2-40B4-BE49-F238E27FC236}">
                <a16:creationId xmlns:a16="http://schemas.microsoft.com/office/drawing/2014/main" id="{C6165166-31DD-9AC8-B957-5FC5A0C85355}"/>
              </a:ext>
            </a:extLst>
          </p:cNvPr>
          <p:cNvSpPr>
            <a:spLocks noGrp="1"/>
          </p:cNvSpPr>
          <p:nvPr>
            <p:ph type="subTitle" idx="1"/>
          </p:nvPr>
        </p:nvSpPr>
        <p:spPr/>
        <p:txBody>
          <a:bodyPr>
            <a:normAutofit/>
          </a:bodyPr>
          <a:lstStyle/>
          <a:p>
            <a:r>
              <a:rPr lang="en-US" sz="4000" dirty="0"/>
              <a:t>Time-Independent Perturbation Theory </a:t>
            </a:r>
          </a:p>
        </p:txBody>
      </p:sp>
    </p:spTree>
    <p:extLst>
      <p:ext uri="{BB962C8B-B14F-4D97-AF65-F5344CB8AC3E}">
        <p14:creationId xmlns:p14="http://schemas.microsoft.com/office/powerpoint/2010/main" val="22246920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81924F2-0B98-CE01-622A-BF6467182F3E}"/>
                  </a:ext>
                </a:extLst>
              </p:cNvPr>
              <p:cNvSpPr txBox="1"/>
              <p:nvPr/>
            </p:nvSpPr>
            <p:spPr>
              <a:xfrm>
                <a:off x="231913" y="1121251"/>
                <a:ext cx="11831932" cy="3890680"/>
              </a:xfrm>
              <a:prstGeom prst="rect">
                <a:avLst/>
              </a:prstGeom>
              <a:noFill/>
            </p:spPr>
            <p:txBody>
              <a:bodyPr wrap="square">
                <a:spAutoFit/>
              </a:bodyPr>
              <a:lstStyle/>
              <a:p>
                <a:r>
                  <a:rPr lang="en-US" sz="1800" dirty="0">
                    <a:effectLst/>
                    <a:latin typeface="ACaslonPro"/>
                  </a:rPr>
                  <a:t>We have already discussed that it can be dangerous to picture the electron as a spinning sphere and it is not too surprising that the naive classical model gets the gyromagnetic ratio wrong. The </a:t>
                </a:r>
                <a:r>
                  <a:rPr lang="en-US" sz="1800" i="1" dirty="0">
                    <a:effectLst/>
                    <a:latin typeface="ACaslonPro"/>
                  </a:rPr>
                  <a:t>deviation </a:t>
                </a:r>
                <a:r>
                  <a:rPr lang="en-US" sz="1800" dirty="0">
                    <a:effectLst/>
                    <a:latin typeface="ACaslonPro"/>
                  </a:rPr>
                  <a:t>from the classical expectation is known as the </a:t>
                </a:r>
                <a:r>
                  <a:rPr lang="en-US" sz="1800" b="1" dirty="0">
                    <a:effectLst/>
                    <a:latin typeface="ACaslonPro"/>
                  </a:rPr>
                  <a:t>g-factor</a:t>
                </a:r>
                <a:r>
                  <a:rPr lang="en-US" sz="1800" dirty="0">
                    <a:effectLst/>
                    <a:latin typeface="ACaslonPro"/>
                  </a:rPr>
                  <a:t>:</a:t>
                </a:r>
                <a:br>
                  <a:rPr lang="en-US" sz="1800" dirty="0">
                    <a:effectLst/>
                    <a:latin typeface="ACaslonPro"/>
                  </a:rPr>
                </a:br>
                <a:endParaRPr lang="en-US" sz="1800" dirty="0">
                  <a:effectLst/>
                  <a:latin typeface="ACaslonPro"/>
                </a:endParaRPr>
              </a:p>
              <a:p>
                <a:r>
                  <a:rPr lang="en-US" sz="1800" dirty="0">
                    <a:effectLst/>
                    <a:latin typeface="ACaslonPro"/>
                  </a:rPr>
                  <a:t>Thus, the </a:t>
                </a:r>
                <a:r>
                  <a:rPr lang="en-US" sz="1800" i="1" dirty="0">
                    <a:effectLst/>
                    <a:latin typeface="ACaslonPro"/>
                  </a:rPr>
                  <a:t>g</a:t>
                </a:r>
                <a:r>
                  <a:rPr lang="en-US" sz="1800" dirty="0">
                    <a:effectLst/>
                    <a:latin typeface="ACaslonPro"/>
                  </a:rPr>
                  <a:t>-factor of the electron, in Dirac’s theory, is exactly 2. But </a:t>
                </a:r>
                <a:r>
                  <a:rPr lang="en-US" sz="1800" b="1" dirty="0">
                    <a:effectLst/>
                    <a:latin typeface="ACaslonPro"/>
                  </a:rPr>
                  <a:t>quantum electrodynamics (QED) </a:t>
                </a:r>
                <a:r>
                  <a:rPr lang="en-US" sz="1800" dirty="0">
                    <a:effectLst/>
                    <a:latin typeface="ACaslonPro"/>
                  </a:rPr>
                  <a:t>reveals tiny corrections </a:t>
                </a:r>
                <a:endParaRPr lang="en-US" dirty="0"/>
              </a:p>
              <a:p>
                <a:r>
                  <a:rPr lang="en-US" sz="1800" dirty="0">
                    <a:effectLst/>
                    <a:latin typeface="ACaslonPro"/>
                  </a:rPr>
                  <a:t>to this: </a:t>
                </a:r>
                <a:endParaRPr lang="en-US" sz="1800" i="1" dirty="0">
                  <a:effectLst/>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1800" i="1" smtClean="0">
                              <a:effectLst/>
                              <a:latin typeface="Cambria Math" panose="02040503050406030204" pitchFamily="18" charset="0"/>
                            </a:rPr>
                          </m:ctrlPr>
                        </m:sSubPr>
                        <m:e>
                          <m:r>
                            <a:rPr lang="en-US" sz="1800" b="0" i="1" smtClean="0">
                              <a:effectLst/>
                              <a:latin typeface="Cambria Math" panose="02040503050406030204" pitchFamily="18" charset="0"/>
                            </a:rPr>
                            <m:t>𝑔</m:t>
                          </m:r>
                        </m:e>
                        <m:sub>
                          <m:r>
                            <a:rPr lang="en-US" sz="1800" b="0" i="1" smtClean="0">
                              <a:effectLst/>
                              <a:latin typeface="Cambria Math" panose="02040503050406030204" pitchFamily="18" charset="0"/>
                            </a:rPr>
                            <m:t>𝑒</m:t>
                          </m:r>
                        </m:sub>
                      </m:sSub>
                      <m:r>
                        <a:rPr lang="en-US" sz="1800" b="0" i="1" smtClean="0">
                          <a:effectLst/>
                          <a:latin typeface="Cambria Math" panose="02040503050406030204" pitchFamily="18" charset="0"/>
                        </a:rPr>
                        <m:t>=2+</m:t>
                      </m:r>
                      <m:f>
                        <m:fPr>
                          <m:ctrlPr>
                            <a:rPr lang="en-US" sz="1800" b="0" i="1" smtClean="0">
                              <a:effectLst/>
                              <a:latin typeface="Cambria Math" panose="02040503050406030204" pitchFamily="18" charset="0"/>
                            </a:rPr>
                          </m:ctrlPr>
                        </m:fPr>
                        <m:num>
                          <m:r>
                            <a:rPr lang="en-US" sz="1800" b="0" i="1" smtClean="0">
                              <a:effectLst/>
                              <a:latin typeface="Cambria Math" panose="02040503050406030204" pitchFamily="18" charset="0"/>
                              <a:ea typeface="Cambria Math" panose="02040503050406030204" pitchFamily="18" charset="0"/>
                            </a:rPr>
                            <m:t>𝛼</m:t>
                          </m:r>
                        </m:num>
                        <m:den>
                          <m:r>
                            <a:rPr lang="en-US" sz="1800" b="0" i="1" smtClean="0">
                              <a:effectLst/>
                              <a:latin typeface="Cambria Math" panose="02040503050406030204" pitchFamily="18" charset="0"/>
                              <a:ea typeface="Cambria Math" panose="02040503050406030204" pitchFamily="18" charset="0"/>
                            </a:rPr>
                            <m:t>𝜋</m:t>
                          </m:r>
                        </m:den>
                      </m:f>
                      <m:r>
                        <a:rPr lang="en-US" sz="1800" b="0" i="1" smtClean="0">
                          <a:effectLst/>
                          <a:latin typeface="Cambria Math" panose="02040503050406030204" pitchFamily="18" charset="0"/>
                        </a:rPr>
                        <m:t>+</m:t>
                      </m:r>
                      <m:r>
                        <a:rPr lang="en-US" sz="1800" b="0" i="1" smtClean="0">
                          <a:effectLst/>
                          <a:latin typeface="Cambria Math" panose="02040503050406030204" pitchFamily="18" charset="0"/>
                          <a:ea typeface="Cambria Math" panose="02040503050406030204" pitchFamily="18" charset="0"/>
                        </a:rPr>
                        <m:t>⋯=2.002…</m:t>
                      </m:r>
                    </m:oMath>
                  </m:oMathPara>
                </a14:m>
                <a:endParaRPr lang="en-US" dirty="0"/>
              </a:p>
              <a:p>
                <a:endParaRPr lang="en-US" dirty="0"/>
              </a:p>
              <a:p>
                <a:r>
                  <a:rPr lang="en-US" dirty="0"/>
                  <a:t>The calculation and measurement (which agree to exquisite precision) of the so-called </a:t>
                </a:r>
                <a:r>
                  <a:rPr lang="en-US" b="1" dirty="0"/>
                  <a:t>anomalous magnetic moment </a:t>
                </a:r>
                <a:r>
                  <a:rPr lang="en-US" dirty="0"/>
                  <a:t>of the electron were among the greatest achievements of twentieth-century physics. </a:t>
                </a:r>
              </a:p>
              <a:p>
                <a:endParaRPr lang="en-US" dirty="0"/>
              </a:p>
              <a:p>
                <a:r>
                  <a:rPr lang="en-US" dirty="0"/>
                  <a:t>The Dirac equation predicts </a:t>
                </a:r>
                <a14:m>
                  <m:oMath xmlns:m="http://schemas.openxmlformats.org/officeDocument/2006/math">
                    <m:sSub>
                      <m:sSubPr>
                        <m:ctrlPr>
                          <a:rPr lang="en-US" sz="1800" i="1" smtClean="0">
                            <a:effectLst/>
                            <a:latin typeface="Cambria Math" panose="02040503050406030204" pitchFamily="18" charset="0"/>
                          </a:rPr>
                        </m:ctrlPr>
                      </m:sSubPr>
                      <m:e>
                        <m:r>
                          <a:rPr lang="en-US" sz="1800" b="0" i="1" smtClean="0">
                            <a:effectLst/>
                            <a:latin typeface="Cambria Math" panose="02040503050406030204" pitchFamily="18" charset="0"/>
                          </a:rPr>
                          <m:t>𝑔</m:t>
                        </m:r>
                      </m:e>
                      <m:sub>
                        <m:r>
                          <a:rPr lang="en-US" sz="1800" b="0" i="1" smtClean="0">
                            <a:effectLst/>
                            <a:latin typeface="Cambria Math" panose="02040503050406030204" pitchFamily="18" charset="0"/>
                          </a:rPr>
                          <m:t>𝑒</m:t>
                        </m:r>
                      </m:sub>
                    </m:sSub>
                    <m:r>
                      <a:rPr lang="en-US" sz="1800" b="0" i="0" smtClean="0">
                        <a:effectLst/>
                        <a:latin typeface="Cambria Math" panose="02040503050406030204" pitchFamily="18" charset="0"/>
                      </a:rPr>
                      <m:t>=2.</m:t>
                    </m:r>
                  </m:oMath>
                </a14:m>
                <a:r>
                  <a:rPr lang="en-US" dirty="0"/>
                  <a:t> For particles such as the electron, this classical result differs from the observed value by a small fraction of a percent. The difference is the anomalous magnetic moment, denoted </a:t>
                </a:r>
                <a14:m>
                  <m:oMath xmlns:m="http://schemas.openxmlformats.org/officeDocument/2006/math">
                    <m:r>
                      <a:rPr lang="en-US" i="1" dirty="0" smtClean="0">
                        <a:latin typeface="Cambria Math" panose="02040503050406030204" pitchFamily="18" charset="0"/>
                      </a:rPr>
                      <m:t>𝑎</m:t>
                    </m:r>
                  </m:oMath>
                </a14:m>
                <a:r>
                  <a:rPr lang="en-US" dirty="0"/>
                  <a:t> and defined as</a:t>
                </a:r>
              </a:p>
            </p:txBody>
          </p:sp>
        </mc:Choice>
        <mc:Fallback xmlns="">
          <p:sp>
            <p:nvSpPr>
              <p:cNvPr id="4" name="TextBox 3">
                <a:extLst>
                  <a:ext uri="{FF2B5EF4-FFF2-40B4-BE49-F238E27FC236}">
                    <a16:creationId xmlns:a16="http://schemas.microsoft.com/office/drawing/2014/main" id="{881924F2-0B98-CE01-622A-BF6467182F3E}"/>
                  </a:ext>
                </a:extLst>
              </p:cNvPr>
              <p:cNvSpPr txBox="1">
                <a:spLocks noRot="1" noChangeAspect="1" noMove="1" noResize="1" noEditPoints="1" noAdjustHandles="1" noChangeArrowheads="1" noChangeShapeType="1" noTextEdit="1"/>
              </p:cNvSpPr>
              <p:nvPr/>
            </p:nvSpPr>
            <p:spPr>
              <a:xfrm>
                <a:off x="231913" y="1121251"/>
                <a:ext cx="11831932" cy="3890680"/>
              </a:xfrm>
              <a:prstGeom prst="rect">
                <a:avLst/>
              </a:prstGeom>
              <a:blipFill>
                <a:blip r:embed="rId2"/>
                <a:stretch>
                  <a:fillRect l="-429" t="-977" r="-858" b="-1629"/>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E93299C9-7E6B-023B-A02A-97459F2B15B3}"/>
              </a:ext>
            </a:extLst>
          </p:cNvPr>
          <p:cNvSpPr txBox="1">
            <a:spLocks/>
          </p:cNvSpPr>
          <p:nvPr/>
        </p:nvSpPr>
        <p:spPr>
          <a:xfrm>
            <a:off x="231913"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The spin-orbit interaction</a:t>
            </a:r>
          </a:p>
        </p:txBody>
      </p:sp>
      <p:pic>
        <p:nvPicPr>
          <p:cNvPr id="7" name="Picture 6" descr="A black letter on a white background&#10;&#10;Description automatically generated">
            <a:extLst>
              <a:ext uri="{FF2B5EF4-FFF2-40B4-BE49-F238E27FC236}">
                <a16:creationId xmlns:a16="http://schemas.microsoft.com/office/drawing/2014/main" id="{4FFC2049-33F1-6B14-F3A8-C886049FCE07}"/>
              </a:ext>
            </a:extLst>
          </p:cNvPr>
          <p:cNvPicPr>
            <a:picLocks noChangeAspect="1"/>
          </p:cNvPicPr>
          <p:nvPr/>
        </p:nvPicPr>
        <p:blipFill>
          <a:blip r:embed="rId3"/>
          <a:stretch>
            <a:fillRect/>
          </a:stretch>
        </p:blipFill>
        <p:spPr>
          <a:xfrm>
            <a:off x="5162550" y="1751233"/>
            <a:ext cx="1866900" cy="381000"/>
          </a:xfrm>
          <a:prstGeom prst="rect">
            <a:avLst/>
          </a:prstGeom>
        </p:spPr>
      </p:pic>
      <p:pic>
        <p:nvPicPr>
          <p:cNvPr id="14" name="Picture 13" descr="A black numbers and a white background&#10;&#10;Description automatically generated">
            <a:extLst>
              <a:ext uri="{FF2B5EF4-FFF2-40B4-BE49-F238E27FC236}">
                <a16:creationId xmlns:a16="http://schemas.microsoft.com/office/drawing/2014/main" id="{D29507AA-D3B9-B05D-68D1-66347851F84A}"/>
              </a:ext>
            </a:extLst>
          </p:cNvPr>
          <p:cNvPicPr>
            <a:picLocks noChangeAspect="1"/>
          </p:cNvPicPr>
          <p:nvPr/>
        </p:nvPicPr>
        <p:blipFill>
          <a:blip r:embed="rId4"/>
          <a:stretch>
            <a:fillRect/>
          </a:stretch>
        </p:blipFill>
        <p:spPr>
          <a:xfrm>
            <a:off x="5162549" y="5011930"/>
            <a:ext cx="1198493" cy="621441"/>
          </a:xfrm>
          <a:prstGeom prst="rect">
            <a:avLst/>
          </a:prstGeom>
        </p:spPr>
      </p:pic>
      <p:pic>
        <p:nvPicPr>
          <p:cNvPr id="16" name="Picture 15" descr="A number of mathematical symbols&#10;&#10;Description automatically generated with medium confidence">
            <a:extLst>
              <a:ext uri="{FF2B5EF4-FFF2-40B4-BE49-F238E27FC236}">
                <a16:creationId xmlns:a16="http://schemas.microsoft.com/office/drawing/2014/main" id="{F21ECFC0-CC87-632E-8AE0-B5E1319D1C20}"/>
              </a:ext>
            </a:extLst>
          </p:cNvPr>
          <p:cNvPicPr>
            <a:picLocks noChangeAspect="1"/>
          </p:cNvPicPr>
          <p:nvPr/>
        </p:nvPicPr>
        <p:blipFill>
          <a:blip r:embed="rId5"/>
          <a:stretch>
            <a:fillRect/>
          </a:stretch>
        </p:blipFill>
        <p:spPr>
          <a:xfrm>
            <a:off x="231913" y="5921415"/>
            <a:ext cx="2159000" cy="571500"/>
          </a:xfrm>
          <a:prstGeom prst="rect">
            <a:avLst/>
          </a:prstGeom>
        </p:spPr>
      </p:pic>
      <p:pic>
        <p:nvPicPr>
          <p:cNvPr id="18" name="Picture 17" descr="A black line with arrows&#10;&#10;Description automatically generated with medium confidence">
            <a:extLst>
              <a:ext uri="{FF2B5EF4-FFF2-40B4-BE49-F238E27FC236}">
                <a16:creationId xmlns:a16="http://schemas.microsoft.com/office/drawing/2014/main" id="{0B7C6462-D061-4FE1-7503-A6DAB6779175}"/>
              </a:ext>
            </a:extLst>
          </p:cNvPr>
          <p:cNvPicPr>
            <a:picLocks noChangeAspect="1"/>
          </p:cNvPicPr>
          <p:nvPr/>
        </p:nvPicPr>
        <p:blipFill>
          <a:blip r:embed="rId6"/>
          <a:stretch>
            <a:fillRect/>
          </a:stretch>
        </p:blipFill>
        <p:spPr>
          <a:xfrm>
            <a:off x="2873789" y="5322650"/>
            <a:ext cx="1403350" cy="1454150"/>
          </a:xfrm>
          <a:prstGeom prst="rect">
            <a:avLst/>
          </a:prstGeom>
        </p:spPr>
      </p:pic>
      <p:sp>
        <p:nvSpPr>
          <p:cNvPr id="19" name="TextBox 18">
            <a:extLst>
              <a:ext uri="{FF2B5EF4-FFF2-40B4-BE49-F238E27FC236}">
                <a16:creationId xmlns:a16="http://schemas.microsoft.com/office/drawing/2014/main" id="{4EB4F61F-CB75-1581-739D-7D1C690B4785}"/>
              </a:ext>
            </a:extLst>
          </p:cNvPr>
          <p:cNvSpPr txBox="1"/>
          <p:nvPr/>
        </p:nvSpPr>
        <p:spPr>
          <a:xfrm>
            <a:off x="231913" y="5552083"/>
            <a:ext cx="1047659" cy="369332"/>
          </a:xfrm>
          <a:prstGeom prst="rect">
            <a:avLst/>
          </a:prstGeom>
          <a:noFill/>
        </p:spPr>
        <p:txBody>
          <a:bodyPr wrap="none" rtlCol="0">
            <a:spAutoFit/>
          </a:bodyPr>
          <a:lstStyle/>
          <a:p>
            <a:r>
              <a:rPr lang="en-US" dirty="0"/>
              <a:t>At 1-loop</a:t>
            </a:r>
          </a:p>
        </p:txBody>
      </p:sp>
    </p:spTree>
    <p:extLst>
      <p:ext uri="{BB962C8B-B14F-4D97-AF65-F5344CB8AC3E}">
        <p14:creationId xmlns:p14="http://schemas.microsoft.com/office/powerpoint/2010/main" val="251829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4148B-56CC-D23F-2E26-C077DE10AFBC}"/>
              </a:ext>
            </a:extLst>
          </p:cNvPr>
          <p:cNvSpPr>
            <a:spLocks noGrp="1"/>
          </p:cNvSpPr>
          <p:nvPr>
            <p:ph type="title"/>
          </p:nvPr>
        </p:nvSpPr>
        <p:spPr>
          <a:xfrm>
            <a:off x="231913" y="0"/>
            <a:ext cx="10515600" cy="1325563"/>
          </a:xfrm>
        </p:spPr>
        <p:txBody>
          <a:bodyPr/>
          <a:lstStyle/>
          <a:p>
            <a:r>
              <a:rPr lang="en-US" b="1" dirty="0"/>
              <a:t>Quantum Electrodynamics (QED) test</a:t>
            </a:r>
          </a:p>
        </p:txBody>
      </p:sp>
      <p:sp>
        <p:nvSpPr>
          <p:cNvPr id="4" name="TextBox 3">
            <a:extLst>
              <a:ext uri="{FF2B5EF4-FFF2-40B4-BE49-F238E27FC236}">
                <a16:creationId xmlns:a16="http://schemas.microsoft.com/office/drawing/2014/main" id="{C382D99F-F8B0-07CA-544E-1230BC93CDA3}"/>
              </a:ext>
            </a:extLst>
          </p:cNvPr>
          <p:cNvSpPr txBox="1"/>
          <p:nvPr/>
        </p:nvSpPr>
        <p:spPr>
          <a:xfrm>
            <a:off x="252694" y="2610175"/>
            <a:ext cx="11565834" cy="646331"/>
          </a:xfrm>
          <a:prstGeom prst="rect">
            <a:avLst/>
          </a:prstGeom>
          <a:noFill/>
        </p:spPr>
        <p:txBody>
          <a:bodyPr wrap="square">
            <a:spAutoFit/>
          </a:bodyPr>
          <a:lstStyle/>
          <a:p>
            <a:r>
              <a:rPr lang="en-US" dirty="0"/>
              <a:t>The QED prediction agrees with the experimentally measured value to more than 10 significant figures, making the magnetic moment of the electron the most accurately verified prediction in the history of physics.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59B7B27-7191-9B65-D51D-2A760752AAB5}"/>
                  </a:ext>
                </a:extLst>
              </p:cNvPr>
              <p:cNvSpPr txBox="1"/>
              <p:nvPr/>
            </p:nvSpPr>
            <p:spPr>
              <a:xfrm>
                <a:off x="231912" y="1150793"/>
                <a:ext cx="11565835" cy="649409"/>
              </a:xfrm>
              <a:prstGeom prst="rect">
                <a:avLst/>
              </a:prstGeom>
              <a:noFill/>
            </p:spPr>
            <p:txBody>
              <a:bodyPr wrap="square" rtlCol="0">
                <a:spAutoFit/>
              </a:bodyPr>
              <a:lstStyle/>
              <a:p>
                <a:r>
                  <a:rPr lang="en-US" dirty="0"/>
                  <a:t>As of 2016, the coefficients of the QED formula for the anomalous magnetic moment of the electron are known analytically up to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𝛼</m:t>
                        </m:r>
                      </m:e>
                      <m:sup>
                        <m:r>
                          <a:rPr lang="en-US" b="0" i="1" smtClean="0">
                            <a:latin typeface="Cambria Math" panose="02040503050406030204" pitchFamily="18" charset="0"/>
                          </a:rPr>
                          <m:t>3</m:t>
                        </m:r>
                      </m:sup>
                    </m:sSup>
                  </m:oMath>
                </a14:m>
                <a:r>
                  <a:rPr lang="en-US" dirty="0"/>
                  <a:t> and have been calculated up to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𝛼</m:t>
                        </m:r>
                      </m:e>
                      <m:sup>
                        <m:r>
                          <a:rPr lang="en-US" b="0" i="1" smtClean="0">
                            <a:latin typeface="Cambria Math" panose="02040503050406030204" pitchFamily="18" charset="0"/>
                          </a:rPr>
                          <m:t>5</m:t>
                        </m:r>
                      </m:sup>
                    </m:sSup>
                  </m:oMath>
                </a14:m>
                <a:r>
                  <a:rPr lang="en-US" dirty="0"/>
                  <a:t>. The current experimental value and uncertainty is</a:t>
                </a:r>
              </a:p>
            </p:txBody>
          </p:sp>
        </mc:Choice>
        <mc:Fallback xmlns="">
          <p:sp>
            <p:nvSpPr>
              <p:cNvPr id="5" name="TextBox 4">
                <a:extLst>
                  <a:ext uri="{FF2B5EF4-FFF2-40B4-BE49-F238E27FC236}">
                    <a16:creationId xmlns:a16="http://schemas.microsoft.com/office/drawing/2014/main" id="{459B7B27-7191-9B65-D51D-2A760752AAB5}"/>
                  </a:ext>
                </a:extLst>
              </p:cNvPr>
              <p:cNvSpPr txBox="1">
                <a:spLocks noRot="1" noChangeAspect="1" noMove="1" noResize="1" noEditPoints="1" noAdjustHandles="1" noChangeArrowheads="1" noChangeShapeType="1" noTextEdit="1"/>
              </p:cNvSpPr>
              <p:nvPr/>
            </p:nvSpPr>
            <p:spPr>
              <a:xfrm>
                <a:off x="231912" y="1150793"/>
                <a:ext cx="11565835" cy="649409"/>
              </a:xfrm>
              <a:prstGeom prst="rect">
                <a:avLst/>
              </a:prstGeom>
              <a:blipFill>
                <a:blip r:embed="rId2"/>
                <a:stretch>
                  <a:fillRect l="-439" t="-3846" b="-1538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BDB5F774-5524-99A8-8362-3F78C64B01A5}"/>
              </a:ext>
            </a:extLst>
          </p:cNvPr>
          <p:cNvPicPr>
            <a:picLocks noChangeAspect="1"/>
          </p:cNvPicPr>
          <p:nvPr/>
        </p:nvPicPr>
        <p:blipFill>
          <a:blip r:embed="rId3"/>
          <a:stretch>
            <a:fillRect/>
          </a:stretch>
        </p:blipFill>
        <p:spPr>
          <a:xfrm>
            <a:off x="3984763" y="2027388"/>
            <a:ext cx="3009900" cy="355600"/>
          </a:xfrm>
          <a:prstGeom prst="rect">
            <a:avLst/>
          </a:prstGeom>
        </p:spPr>
      </p:pic>
      <p:pic>
        <p:nvPicPr>
          <p:cNvPr id="7" name="Picture 6" descr="A collection of symbols of circles and circles&#10;&#10;Description automatically generated with medium confidence">
            <a:extLst>
              <a:ext uri="{FF2B5EF4-FFF2-40B4-BE49-F238E27FC236}">
                <a16:creationId xmlns:a16="http://schemas.microsoft.com/office/drawing/2014/main" id="{CDE9E1CF-E8D7-63A4-51AC-37CB3479DB2C}"/>
              </a:ext>
            </a:extLst>
          </p:cNvPr>
          <p:cNvPicPr>
            <a:picLocks noChangeAspect="1"/>
          </p:cNvPicPr>
          <p:nvPr/>
        </p:nvPicPr>
        <p:blipFill>
          <a:blip r:embed="rId4"/>
          <a:stretch>
            <a:fillRect/>
          </a:stretch>
        </p:blipFill>
        <p:spPr>
          <a:xfrm>
            <a:off x="410440" y="3364729"/>
            <a:ext cx="4088824" cy="3327404"/>
          </a:xfrm>
          <a:prstGeom prst="rect">
            <a:avLst/>
          </a:prstGeom>
        </p:spPr>
      </p:pic>
      <p:sp>
        <p:nvSpPr>
          <p:cNvPr id="8" name="TextBox 7">
            <a:extLst>
              <a:ext uri="{FF2B5EF4-FFF2-40B4-BE49-F238E27FC236}">
                <a16:creationId xmlns:a16="http://schemas.microsoft.com/office/drawing/2014/main" id="{591EE881-9429-800F-0B2D-B96A026E0B92}"/>
              </a:ext>
            </a:extLst>
          </p:cNvPr>
          <p:cNvSpPr txBox="1"/>
          <p:nvPr/>
        </p:nvSpPr>
        <p:spPr>
          <a:xfrm>
            <a:off x="5112327" y="4759036"/>
            <a:ext cx="526106" cy="369332"/>
          </a:xfrm>
          <a:prstGeom prst="rect">
            <a:avLst/>
          </a:prstGeom>
          <a:noFill/>
        </p:spPr>
        <p:txBody>
          <a:bodyPr wrap="none" rtlCol="0">
            <a:spAutoFit/>
          </a:bodyPr>
          <a:lstStyle/>
          <a:p>
            <a:r>
              <a:rPr lang="en-US" dirty="0"/>
              <a:t>+ …</a:t>
            </a:r>
          </a:p>
        </p:txBody>
      </p:sp>
    </p:spTree>
    <p:extLst>
      <p:ext uri="{BB962C8B-B14F-4D97-AF65-F5344CB8AC3E}">
        <p14:creationId xmlns:p14="http://schemas.microsoft.com/office/powerpoint/2010/main" val="1857024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337A3-F3B7-DF13-1811-4B9BD2461A6E}"/>
              </a:ext>
            </a:extLst>
          </p:cNvPr>
          <p:cNvSpPr>
            <a:spLocks noGrp="1"/>
          </p:cNvSpPr>
          <p:nvPr>
            <p:ph type="title"/>
          </p:nvPr>
        </p:nvSpPr>
        <p:spPr>
          <a:xfrm>
            <a:off x="238539" y="270591"/>
            <a:ext cx="11555896" cy="1067045"/>
          </a:xfrm>
        </p:spPr>
        <p:txBody>
          <a:bodyPr>
            <a:normAutofit fontScale="90000"/>
          </a:bodyPr>
          <a:lstStyle/>
          <a:p>
            <a:r>
              <a:rPr lang="en-US" b="1" dirty="0"/>
              <a:t>Regression: the danger of depicting the electron as a spinning sphere</a:t>
            </a:r>
          </a:p>
        </p:txBody>
      </p:sp>
      <p:pic>
        <p:nvPicPr>
          <p:cNvPr id="4" name="Picture 3" descr="A mathematical equation with numbers and symbols&#10;&#10;Description automatically generated">
            <a:extLst>
              <a:ext uri="{FF2B5EF4-FFF2-40B4-BE49-F238E27FC236}">
                <a16:creationId xmlns:a16="http://schemas.microsoft.com/office/drawing/2014/main" id="{3A2C128F-B665-7C6A-0801-892BB523C775}"/>
              </a:ext>
            </a:extLst>
          </p:cNvPr>
          <p:cNvPicPr>
            <a:picLocks noChangeAspect="1"/>
          </p:cNvPicPr>
          <p:nvPr/>
        </p:nvPicPr>
        <p:blipFill>
          <a:blip r:embed="rId2"/>
          <a:stretch>
            <a:fillRect/>
          </a:stretch>
        </p:blipFill>
        <p:spPr>
          <a:xfrm>
            <a:off x="5493026" y="1350857"/>
            <a:ext cx="1524000" cy="762000"/>
          </a:xfrm>
          <a:prstGeom prst="rect">
            <a:avLst/>
          </a:prstGeom>
        </p:spPr>
      </p:pic>
      <p:sp>
        <p:nvSpPr>
          <p:cNvPr id="6" name="TextBox 5">
            <a:extLst>
              <a:ext uri="{FF2B5EF4-FFF2-40B4-BE49-F238E27FC236}">
                <a16:creationId xmlns:a16="http://schemas.microsoft.com/office/drawing/2014/main" id="{55B02072-86D9-FCE1-91F2-AF9AB2C21CBE}"/>
              </a:ext>
            </a:extLst>
          </p:cNvPr>
          <p:cNvSpPr txBox="1"/>
          <p:nvPr/>
        </p:nvSpPr>
        <p:spPr>
          <a:xfrm>
            <a:off x="152400" y="1547191"/>
            <a:ext cx="6102626" cy="369332"/>
          </a:xfrm>
          <a:prstGeom prst="rect">
            <a:avLst/>
          </a:prstGeom>
          <a:noFill/>
        </p:spPr>
        <p:txBody>
          <a:bodyPr wrap="square">
            <a:spAutoFit/>
          </a:bodyPr>
          <a:lstStyle/>
          <a:p>
            <a:r>
              <a:rPr lang="en-US" sz="1800" dirty="0">
                <a:effectLst/>
                <a:latin typeface="ACaslonPro"/>
              </a:rPr>
              <a:t>If the electron were a classical solid sphere, with radius </a:t>
            </a:r>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D01A2B9-3F59-D2DB-E7A4-C3FED983CABB}"/>
                  </a:ext>
                </a:extLst>
              </p:cNvPr>
              <p:cNvSpPr txBox="1"/>
              <p:nvPr/>
            </p:nvSpPr>
            <p:spPr>
              <a:xfrm>
                <a:off x="152400" y="2244904"/>
                <a:ext cx="12026754" cy="1477328"/>
              </a:xfrm>
              <a:prstGeom prst="rect">
                <a:avLst/>
              </a:prstGeom>
              <a:noFill/>
            </p:spPr>
            <p:txBody>
              <a:bodyPr wrap="none" rtlCol="0">
                <a:spAutoFit/>
              </a:bodyPr>
              <a:lstStyle/>
              <a:p>
                <a:r>
                  <a:rPr lang="en-US" sz="1800" dirty="0">
                    <a:effectLst/>
                    <a:latin typeface="ACaslonPro"/>
                  </a:rPr>
                  <a:t>(the so-called </a:t>
                </a:r>
                <a:r>
                  <a:rPr lang="en-US" sz="1800" b="1" dirty="0">
                    <a:effectLst/>
                    <a:latin typeface="ACaslonPro"/>
                  </a:rPr>
                  <a:t>classical electron radius</a:t>
                </a:r>
                <a:r>
                  <a:rPr lang="en-US" sz="1800" dirty="0">
                    <a:effectLst/>
                    <a:latin typeface="ACaslonPro"/>
                  </a:rPr>
                  <a:t>, obtained by assuming the electron’s mass is attributable to energy stored in its electric </a:t>
                </a:r>
              </a:p>
              <a:p>
                <a:r>
                  <a:rPr lang="en-US" sz="1800" dirty="0">
                    <a:effectLst/>
                    <a:latin typeface="ACaslonPro"/>
                  </a:rPr>
                  <a:t>field, via the Einstein formula </a:t>
                </a:r>
                <a14:m>
                  <m:oMath xmlns:m="http://schemas.openxmlformats.org/officeDocument/2006/math">
                    <m:r>
                      <a:rPr lang="en-US" sz="1800" i="1" dirty="0" smtClean="0">
                        <a:effectLst/>
                        <a:latin typeface="Cambria Math" panose="02040503050406030204" pitchFamily="18" charset="0"/>
                      </a:rPr>
                      <m:t>𝐸</m:t>
                    </m:r>
                    <m:r>
                      <a:rPr lang="en-US" sz="1800" i="1" dirty="0" smtClean="0">
                        <a:effectLst/>
                        <a:latin typeface="Cambria Math" panose="02040503050406030204" pitchFamily="18" charset="0"/>
                      </a:rPr>
                      <m:t>=</m:t>
                    </m:r>
                    <m:r>
                      <a:rPr lang="en-US" sz="1800" i="1" dirty="0" smtClean="0">
                        <a:effectLst/>
                        <a:latin typeface="Cambria Math" panose="02040503050406030204" pitchFamily="18" charset="0"/>
                      </a:rPr>
                      <m:t>𝑚</m:t>
                    </m:r>
                    <m:sSup>
                      <m:sSupPr>
                        <m:ctrlPr>
                          <a:rPr lang="en-US" sz="1800" i="1" dirty="0" smtClean="0">
                            <a:effectLst/>
                            <a:latin typeface="Cambria Math" panose="02040503050406030204" pitchFamily="18" charset="0"/>
                          </a:rPr>
                        </m:ctrlPr>
                      </m:sSupPr>
                      <m:e>
                        <m:r>
                          <a:rPr lang="en-US" sz="1800" b="0" i="1" dirty="0" smtClean="0">
                            <a:effectLst/>
                            <a:latin typeface="Cambria Math" panose="02040503050406030204" pitchFamily="18" charset="0"/>
                          </a:rPr>
                          <m:t>𝑐</m:t>
                        </m:r>
                      </m:e>
                      <m:sup>
                        <m:r>
                          <a:rPr lang="en-US" sz="1800" b="0" i="1" dirty="0" smtClean="0">
                            <a:effectLst/>
                            <a:latin typeface="Cambria Math" panose="02040503050406030204" pitchFamily="18" charset="0"/>
                          </a:rPr>
                          <m:t>2</m:t>
                        </m:r>
                      </m:sup>
                    </m:sSup>
                  </m:oMath>
                </a14:m>
                <a:r>
                  <a:rPr lang="en-US" dirty="0"/>
                  <a:t>) and its angular momentum is </a:t>
                </a:r>
                <a14:m>
                  <m:oMath xmlns:m="http://schemas.openxmlformats.org/officeDocument/2006/math">
                    <m:r>
                      <a:rPr lang="en-US" b="0" i="0" smtClean="0">
                        <a:latin typeface="Cambria Math" panose="02040503050406030204" pitchFamily="18" charset="0"/>
                        <a:ea typeface="Cambria Math" panose="02040503050406030204" pitchFamily="18" charset="0"/>
                      </a:rPr>
                      <m:t>1/2</m:t>
                    </m:r>
                    <m:r>
                      <a:rPr lang="en-US" i="1" smtClean="0">
                        <a:latin typeface="Cambria Math" panose="02040503050406030204" pitchFamily="18" charset="0"/>
                        <a:ea typeface="Cambria Math" panose="02040503050406030204" pitchFamily="18" charset="0"/>
                      </a:rPr>
                      <m:t>ℏ</m:t>
                    </m:r>
                  </m:oMath>
                </a14:m>
                <a:r>
                  <a:rPr lang="en-US" dirty="0"/>
                  <a:t> then how fast (in m/s) would a point on the </a:t>
                </a:r>
              </a:p>
              <a:p>
                <a:r>
                  <a:rPr lang="en-US" dirty="0"/>
                  <a:t>“equator” be moving? Does this model make sense? (Actually, the radius of the electron is known experimentally to be much </a:t>
                </a:r>
              </a:p>
              <a:p>
                <a:r>
                  <a:rPr lang="en-US" dirty="0"/>
                  <a:t>less than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𝑐</m:t>
                        </m:r>
                      </m:sub>
                    </m:sSub>
                  </m:oMath>
                </a14:m>
                <a:r>
                  <a:rPr lang="en-US" sz="1800" dirty="0">
                    <a:effectLst/>
                    <a:latin typeface="ACaslonPro"/>
                  </a:rPr>
                  <a:t> but this only makes matters worse.)</a:t>
                </a:r>
                <a:endParaRPr lang="en-US" dirty="0"/>
              </a:p>
              <a:p>
                <a:endParaRPr lang="en-US" dirty="0"/>
              </a:p>
            </p:txBody>
          </p:sp>
        </mc:Choice>
        <mc:Fallback xmlns="">
          <p:sp>
            <p:nvSpPr>
              <p:cNvPr id="7" name="TextBox 6">
                <a:extLst>
                  <a:ext uri="{FF2B5EF4-FFF2-40B4-BE49-F238E27FC236}">
                    <a16:creationId xmlns:a16="http://schemas.microsoft.com/office/drawing/2014/main" id="{0D01A2B9-3F59-D2DB-E7A4-C3FED983CABB}"/>
                  </a:ext>
                </a:extLst>
              </p:cNvPr>
              <p:cNvSpPr txBox="1">
                <a:spLocks noRot="1" noChangeAspect="1" noMove="1" noResize="1" noEditPoints="1" noAdjustHandles="1" noChangeArrowheads="1" noChangeShapeType="1" noTextEdit="1"/>
              </p:cNvSpPr>
              <p:nvPr/>
            </p:nvSpPr>
            <p:spPr>
              <a:xfrm>
                <a:off x="152400" y="2244904"/>
                <a:ext cx="12026754" cy="1477328"/>
              </a:xfrm>
              <a:prstGeom prst="rect">
                <a:avLst/>
              </a:prstGeom>
              <a:blipFill>
                <a:blip r:embed="rId3"/>
                <a:stretch>
                  <a:fillRect l="-422" t="-1695"/>
                </a:stretch>
              </a:blipFill>
            </p:spPr>
            <p:txBody>
              <a:bodyPr/>
              <a:lstStyle/>
              <a:p>
                <a:r>
                  <a:rPr lang="en-US">
                    <a:noFill/>
                  </a:rPr>
                  <a:t> </a:t>
                </a:r>
              </a:p>
            </p:txBody>
          </p:sp>
        </mc:Fallback>
      </mc:AlternateContent>
      <p:pic>
        <p:nvPicPr>
          <p:cNvPr id="8" name="Picture 7" descr="A mathematical equation with numbers and symbols&#10;&#10;Description automatically generated">
            <a:extLst>
              <a:ext uri="{FF2B5EF4-FFF2-40B4-BE49-F238E27FC236}">
                <a16:creationId xmlns:a16="http://schemas.microsoft.com/office/drawing/2014/main" id="{EC182A30-0122-297E-86D4-52E67E683CE4}"/>
              </a:ext>
            </a:extLst>
          </p:cNvPr>
          <p:cNvPicPr>
            <a:picLocks noChangeAspect="1"/>
          </p:cNvPicPr>
          <p:nvPr/>
        </p:nvPicPr>
        <p:blipFill>
          <a:blip r:embed="rId2"/>
          <a:stretch>
            <a:fillRect/>
          </a:stretch>
        </p:blipFill>
        <p:spPr>
          <a:xfrm>
            <a:off x="238539" y="3669613"/>
            <a:ext cx="1524000" cy="762000"/>
          </a:xfrm>
          <a:prstGeom prst="rect">
            <a:avLst/>
          </a:prstGeom>
        </p:spPr>
      </p:pic>
      <p:sp>
        <p:nvSpPr>
          <p:cNvPr id="9" name="Right Arrow 8">
            <a:extLst>
              <a:ext uri="{FF2B5EF4-FFF2-40B4-BE49-F238E27FC236}">
                <a16:creationId xmlns:a16="http://schemas.microsoft.com/office/drawing/2014/main" id="{6B6D48D5-5232-1288-8240-3481D29FEC8D}"/>
              </a:ext>
            </a:extLst>
          </p:cNvPr>
          <p:cNvSpPr/>
          <p:nvPr/>
        </p:nvSpPr>
        <p:spPr>
          <a:xfrm>
            <a:off x="1948070" y="3899250"/>
            <a:ext cx="357809" cy="30272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BB31B83-630B-9E46-6EAE-25482E378B22}"/>
              </a:ext>
            </a:extLst>
          </p:cNvPr>
          <p:cNvPicPr>
            <a:picLocks noChangeAspect="1"/>
          </p:cNvPicPr>
          <p:nvPr/>
        </p:nvPicPr>
        <p:blipFill>
          <a:blip r:embed="rId4"/>
          <a:stretch>
            <a:fillRect/>
          </a:stretch>
        </p:blipFill>
        <p:spPr>
          <a:xfrm>
            <a:off x="2471530" y="3581101"/>
            <a:ext cx="7772400" cy="939023"/>
          </a:xfrm>
          <a:prstGeom prst="rect">
            <a:avLst/>
          </a:prstGeom>
        </p:spPr>
      </p:pic>
      <p:grpSp>
        <p:nvGrpSpPr>
          <p:cNvPr id="23" name="Group 22">
            <a:extLst>
              <a:ext uri="{FF2B5EF4-FFF2-40B4-BE49-F238E27FC236}">
                <a16:creationId xmlns:a16="http://schemas.microsoft.com/office/drawing/2014/main" id="{D6EAE2FF-8C92-F675-049C-A2ECADEACA5B}"/>
              </a:ext>
            </a:extLst>
          </p:cNvPr>
          <p:cNvGrpSpPr/>
          <p:nvPr/>
        </p:nvGrpSpPr>
        <p:grpSpPr>
          <a:xfrm>
            <a:off x="374375" y="4497277"/>
            <a:ext cx="8274189" cy="876274"/>
            <a:chOff x="374375" y="4497277"/>
            <a:chExt cx="8274189" cy="876274"/>
          </a:xfrm>
        </p:grpSpPr>
        <p:pic>
          <p:nvPicPr>
            <p:cNvPr id="14" name="Picture 13">
              <a:extLst>
                <a:ext uri="{FF2B5EF4-FFF2-40B4-BE49-F238E27FC236}">
                  <a16:creationId xmlns:a16="http://schemas.microsoft.com/office/drawing/2014/main" id="{1D8A8417-9C4F-D022-736B-AB0AC7AD7E64}"/>
                </a:ext>
              </a:extLst>
            </p:cNvPr>
            <p:cNvPicPr>
              <a:picLocks noChangeAspect="1"/>
            </p:cNvPicPr>
            <p:nvPr/>
          </p:nvPicPr>
          <p:blipFill>
            <a:blip r:embed="rId5"/>
            <a:stretch>
              <a:fillRect/>
            </a:stretch>
          </p:blipFill>
          <p:spPr>
            <a:xfrm>
              <a:off x="374375" y="4709393"/>
              <a:ext cx="2097156" cy="602631"/>
            </a:xfrm>
            <a:prstGeom prst="rect">
              <a:avLst/>
            </a:prstGeom>
          </p:spPr>
        </p:pic>
        <p:pic>
          <p:nvPicPr>
            <p:cNvPr id="16" name="Picture 15" descr="A number and a line&#10;&#10;Description automatically generated with medium confidence">
              <a:extLst>
                <a:ext uri="{FF2B5EF4-FFF2-40B4-BE49-F238E27FC236}">
                  <a16:creationId xmlns:a16="http://schemas.microsoft.com/office/drawing/2014/main" id="{6832BCE4-070C-C32F-9A9A-6AF38B7DAEF8}"/>
                </a:ext>
              </a:extLst>
            </p:cNvPr>
            <p:cNvPicPr>
              <a:picLocks noChangeAspect="1"/>
            </p:cNvPicPr>
            <p:nvPr/>
          </p:nvPicPr>
          <p:blipFill>
            <a:blip r:embed="rId6"/>
            <a:stretch>
              <a:fillRect/>
            </a:stretch>
          </p:blipFill>
          <p:spPr>
            <a:xfrm>
              <a:off x="2930663" y="4614550"/>
              <a:ext cx="1432615" cy="759001"/>
            </a:xfrm>
            <a:prstGeom prst="rect">
              <a:avLst/>
            </a:prstGeom>
          </p:spPr>
        </p:pic>
        <p:pic>
          <p:nvPicPr>
            <p:cNvPr id="18" name="Picture 17" descr="A black symbol with a white background&#10;&#10;Description automatically generated">
              <a:extLst>
                <a:ext uri="{FF2B5EF4-FFF2-40B4-BE49-F238E27FC236}">
                  <a16:creationId xmlns:a16="http://schemas.microsoft.com/office/drawing/2014/main" id="{B7DBE370-7B23-FCC7-52EA-DB51C9A5153D}"/>
                </a:ext>
              </a:extLst>
            </p:cNvPr>
            <p:cNvPicPr>
              <a:picLocks noChangeAspect="1"/>
            </p:cNvPicPr>
            <p:nvPr/>
          </p:nvPicPr>
          <p:blipFill>
            <a:blip r:embed="rId7"/>
            <a:stretch>
              <a:fillRect/>
            </a:stretch>
          </p:blipFill>
          <p:spPr>
            <a:xfrm>
              <a:off x="4769401" y="4795267"/>
              <a:ext cx="1051892" cy="371256"/>
            </a:xfrm>
            <a:prstGeom prst="rect">
              <a:avLst/>
            </a:prstGeom>
          </p:spPr>
        </p:pic>
        <p:pic>
          <p:nvPicPr>
            <p:cNvPr id="20" name="Picture 19" descr="A number and a line&#10;&#10;Description automatically generated with medium confidence">
              <a:extLst>
                <a:ext uri="{FF2B5EF4-FFF2-40B4-BE49-F238E27FC236}">
                  <a16:creationId xmlns:a16="http://schemas.microsoft.com/office/drawing/2014/main" id="{FFFA0708-310F-48C9-B4A7-4B23BCB58496}"/>
                </a:ext>
              </a:extLst>
            </p:cNvPr>
            <p:cNvPicPr>
              <a:picLocks noChangeAspect="1"/>
            </p:cNvPicPr>
            <p:nvPr/>
          </p:nvPicPr>
          <p:blipFill>
            <a:blip r:embed="rId8"/>
            <a:stretch>
              <a:fillRect/>
            </a:stretch>
          </p:blipFill>
          <p:spPr>
            <a:xfrm>
              <a:off x="5895492" y="4537622"/>
              <a:ext cx="1051892" cy="831496"/>
            </a:xfrm>
            <a:prstGeom prst="rect">
              <a:avLst/>
            </a:prstGeom>
          </p:spPr>
        </p:pic>
        <p:pic>
          <p:nvPicPr>
            <p:cNvPr id="22" name="Picture 21" descr="A black numbers and a line&#10;&#10;Description automatically generated">
              <a:extLst>
                <a:ext uri="{FF2B5EF4-FFF2-40B4-BE49-F238E27FC236}">
                  <a16:creationId xmlns:a16="http://schemas.microsoft.com/office/drawing/2014/main" id="{82E5494E-2B6E-79E9-A66A-C6E9920B67F9}"/>
                </a:ext>
              </a:extLst>
            </p:cNvPr>
            <p:cNvPicPr>
              <a:picLocks noChangeAspect="1"/>
            </p:cNvPicPr>
            <p:nvPr/>
          </p:nvPicPr>
          <p:blipFill>
            <a:blip r:embed="rId9"/>
            <a:stretch>
              <a:fillRect/>
            </a:stretch>
          </p:blipFill>
          <p:spPr>
            <a:xfrm>
              <a:off x="7086185" y="4497277"/>
              <a:ext cx="1562379" cy="766812"/>
            </a:xfrm>
            <a:prstGeom prst="rect">
              <a:avLst/>
            </a:prstGeom>
          </p:spPr>
        </p:pic>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641C93E-344F-87D3-DF30-F775A553FC64}"/>
                  </a:ext>
                </a:extLst>
              </p:cNvPr>
              <p:cNvSpPr txBox="1"/>
              <p:nvPr/>
            </p:nvSpPr>
            <p:spPr>
              <a:xfrm>
                <a:off x="238539" y="6006279"/>
                <a:ext cx="9310306" cy="369332"/>
              </a:xfrm>
              <a:prstGeom prst="rect">
                <a:avLst/>
              </a:prstGeom>
              <a:noFill/>
            </p:spPr>
            <p:txBody>
              <a:bodyPr wrap="none" rtlCol="0">
                <a:spAutoFit/>
              </a:bodyPr>
              <a:lstStyle/>
              <a:p>
                <a:r>
                  <a:rPr lang="en-US" dirty="0"/>
                  <a:t>Plugging in the numbers, gives a speed of 5.16 ×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10</m:t>
                        </m:r>
                      </m:e>
                      <m:sup>
                        <m:r>
                          <a:rPr lang="en-US" b="0" i="1" dirty="0" smtClean="0">
                            <a:latin typeface="Cambria Math" panose="02040503050406030204" pitchFamily="18" charset="0"/>
                          </a:rPr>
                          <m:t>10</m:t>
                        </m:r>
                      </m:sup>
                    </m:sSup>
                  </m:oMath>
                </a14:m>
                <a:r>
                  <a:rPr lang="en-US" dirty="0"/>
                  <a:t> m s</a:t>
                </a:r>
                <a:r>
                  <a:rPr lang="en-US" baseline="30000" dirty="0"/>
                  <a:t>-1</a:t>
                </a:r>
                <a:r>
                  <a:rPr lang="en-US" dirty="0"/>
                  <a:t> which is larger than the speed of light!</a:t>
                </a:r>
              </a:p>
            </p:txBody>
          </p:sp>
        </mc:Choice>
        <mc:Fallback xmlns="">
          <p:sp>
            <p:nvSpPr>
              <p:cNvPr id="24" name="TextBox 23">
                <a:extLst>
                  <a:ext uri="{FF2B5EF4-FFF2-40B4-BE49-F238E27FC236}">
                    <a16:creationId xmlns:a16="http://schemas.microsoft.com/office/drawing/2014/main" id="{C641C93E-344F-87D3-DF30-F775A553FC64}"/>
                  </a:ext>
                </a:extLst>
              </p:cNvPr>
              <p:cNvSpPr txBox="1">
                <a:spLocks noRot="1" noChangeAspect="1" noMove="1" noResize="1" noEditPoints="1" noAdjustHandles="1" noChangeArrowheads="1" noChangeShapeType="1" noTextEdit="1"/>
              </p:cNvSpPr>
              <p:nvPr/>
            </p:nvSpPr>
            <p:spPr>
              <a:xfrm>
                <a:off x="238539" y="6006279"/>
                <a:ext cx="9310306" cy="369332"/>
              </a:xfrm>
              <a:prstGeom prst="rect">
                <a:avLst/>
              </a:prstGeom>
              <a:blipFill>
                <a:blip r:embed="rId10"/>
                <a:stretch>
                  <a:fillRect l="-545" t="-6452" r="-272" b="-22581"/>
                </a:stretch>
              </a:blipFill>
            </p:spPr>
            <p:txBody>
              <a:bodyPr/>
              <a:lstStyle/>
              <a:p>
                <a:r>
                  <a:rPr lang="en-US">
                    <a:noFill/>
                  </a:rPr>
                  <a:t> </a:t>
                </a:r>
              </a:p>
            </p:txBody>
          </p:sp>
        </mc:Fallback>
      </mc:AlternateContent>
      <p:sp>
        <p:nvSpPr>
          <p:cNvPr id="25" name="Left Brace 24">
            <a:extLst>
              <a:ext uri="{FF2B5EF4-FFF2-40B4-BE49-F238E27FC236}">
                <a16:creationId xmlns:a16="http://schemas.microsoft.com/office/drawing/2014/main" id="{0F4AB1BC-9DD5-4ADF-97C8-B084523C8B04}"/>
              </a:ext>
            </a:extLst>
          </p:cNvPr>
          <p:cNvSpPr/>
          <p:nvPr/>
        </p:nvSpPr>
        <p:spPr>
          <a:xfrm rot="16200000">
            <a:off x="1735300" y="5000766"/>
            <a:ext cx="211089" cy="73128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51C6564-9CB1-BC66-D1E2-AD32A71B626C}"/>
                  </a:ext>
                </a:extLst>
              </p:cNvPr>
              <p:cNvSpPr txBox="1"/>
              <p:nvPr/>
            </p:nvSpPr>
            <p:spPr>
              <a:xfrm>
                <a:off x="1017832" y="5426911"/>
                <a:ext cx="3754169" cy="369332"/>
              </a:xfrm>
              <a:prstGeom prst="rect">
                <a:avLst/>
              </a:prstGeom>
              <a:noFill/>
            </p:spPr>
            <p:txBody>
              <a:bodyPr wrap="none" rtlCol="0">
                <a:spAutoFit/>
              </a:bodyPr>
              <a:lstStyle/>
              <a:p>
                <a:r>
                  <a:rPr lang="en-US" dirty="0"/>
                  <a:t>Moment of inertia </a:t>
                </a:r>
                <a14:m>
                  <m:oMath xmlns:m="http://schemas.openxmlformats.org/officeDocument/2006/math">
                    <m:r>
                      <a:rPr lang="en-US" i="1" dirty="0" smtClean="0">
                        <a:latin typeface="Cambria Math" panose="02040503050406030204" pitchFamily="18" charset="0"/>
                      </a:rPr>
                      <m:t>𝐼</m:t>
                    </m:r>
                  </m:oMath>
                </a14:m>
                <a:r>
                  <a:rPr lang="en-US" dirty="0"/>
                  <a:t> for a solid sphere</a:t>
                </a:r>
              </a:p>
            </p:txBody>
          </p:sp>
        </mc:Choice>
        <mc:Fallback xmlns="">
          <p:sp>
            <p:nvSpPr>
              <p:cNvPr id="26" name="TextBox 25">
                <a:extLst>
                  <a:ext uri="{FF2B5EF4-FFF2-40B4-BE49-F238E27FC236}">
                    <a16:creationId xmlns:a16="http://schemas.microsoft.com/office/drawing/2014/main" id="{A51C6564-9CB1-BC66-D1E2-AD32A71B626C}"/>
                  </a:ext>
                </a:extLst>
              </p:cNvPr>
              <p:cNvSpPr txBox="1">
                <a:spLocks noRot="1" noChangeAspect="1" noMove="1" noResize="1" noEditPoints="1" noAdjustHandles="1" noChangeArrowheads="1" noChangeShapeType="1" noTextEdit="1"/>
              </p:cNvSpPr>
              <p:nvPr/>
            </p:nvSpPr>
            <p:spPr>
              <a:xfrm>
                <a:off x="1017832" y="5426911"/>
                <a:ext cx="3754169" cy="369332"/>
              </a:xfrm>
              <a:prstGeom prst="rect">
                <a:avLst/>
              </a:prstGeom>
              <a:blipFill>
                <a:blip r:embed="rId11"/>
                <a:stretch>
                  <a:fillRect l="-1351" t="-6667" b="-26667"/>
                </a:stretch>
              </a:blipFill>
            </p:spPr>
            <p:txBody>
              <a:bodyPr/>
              <a:lstStyle/>
              <a:p>
                <a:r>
                  <a:rPr lang="en-US">
                    <a:noFill/>
                  </a:rPr>
                  <a:t> </a:t>
                </a:r>
              </a:p>
            </p:txBody>
          </p:sp>
        </mc:Fallback>
      </mc:AlternateContent>
    </p:spTree>
    <p:extLst>
      <p:ext uri="{BB962C8B-B14F-4D97-AF65-F5344CB8AC3E}">
        <p14:creationId xmlns:p14="http://schemas.microsoft.com/office/powerpoint/2010/main" val="7699854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0F9E59-1608-90E0-59C9-6117DAC3B700}"/>
              </a:ext>
            </a:extLst>
          </p:cNvPr>
          <p:cNvSpPr txBox="1">
            <a:spLocks/>
          </p:cNvSpPr>
          <p:nvPr/>
        </p:nvSpPr>
        <p:spPr>
          <a:xfrm>
            <a:off x="231913"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The spin-orbit interaction</a:t>
            </a:r>
          </a:p>
        </p:txBody>
      </p:sp>
      <p:pic>
        <p:nvPicPr>
          <p:cNvPr id="4" name="Picture 3" descr="A black text on a white background&#10;&#10;Description automatically generated">
            <a:extLst>
              <a:ext uri="{FF2B5EF4-FFF2-40B4-BE49-F238E27FC236}">
                <a16:creationId xmlns:a16="http://schemas.microsoft.com/office/drawing/2014/main" id="{972A2149-B9C7-BF65-D477-8534822ADFC8}"/>
              </a:ext>
            </a:extLst>
          </p:cNvPr>
          <p:cNvPicPr>
            <a:picLocks noChangeAspect="1"/>
          </p:cNvPicPr>
          <p:nvPr/>
        </p:nvPicPr>
        <p:blipFill>
          <a:blip r:embed="rId2"/>
          <a:stretch>
            <a:fillRect/>
          </a:stretch>
        </p:blipFill>
        <p:spPr>
          <a:xfrm>
            <a:off x="269716" y="1772155"/>
            <a:ext cx="1676400" cy="520700"/>
          </a:xfrm>
          <a:prstGeom prst="rect">
            <a:avLst/>
          </a:prstGeom>
        </p:spPr>
      </p:pic>
      <p:sp>
        <p:nvSpPr>
          <p:cNvPr id="5" name="TextBox 4">
            <a:extLst>
              <a:ext uri="{FF2B5EF4-FFF2-40B4-BE49-F238E27FC236}">
                <a16:creationId xmlns:a16="http://schemas.microsoft.com/office/drawing/2014/main" id="{1E732B72-E791-B03D-EF01-1649306476BD}"/>
              </a:ext>
            </a:extLst>
          </p:cNvPr>
          <p:cNvSpPr txBox="1"/>
          <p:nvPr/>
        </p:nvSpPr>
        <p:spPr>
          <a:xfrm>
            <a:off x="242348" y="1206090"/>
            <a:ext cx="3407536" cy="369332"/>
          </a:xfrm>
          <a:prstGeom prst="rect">
            <a:avLst/>
          </a:prstGeom>
          <a:noFill/>
        </p:spPr>
        <p:txBody>
          <a:bodyPr wrap="none" rtlCol="0">
            <a:spAutoFit/>
          </a:bodyPr>
          <a:lstStyle/>
          <a:p>
            <a:r>
              <a:rPr lang="en-US" dirty="0"/>
              <a:t>To summarize, we have found that</a:t>
            </a:r>
          </a:p>
        </p:txBody>
      </p:sp>
      <p:pic>
        <p:nvPicPr>
          <p:cNvPr id="6" name="Picture 5" descr="A black text with numbers and a line&#10;&#10;Description automatically generated">
            <a:extLst>
              <a:ext uri="{FF2B5EF4-FFF2-40B4-BE49-F238E27FC236}">
                <a16:creationId xmlns:a16="http://schemas.microsoft.com/office/drawing/2014/main" id="{86A9965F-B984-2E62-D1FE-B1E26261AFA2}"/>
              </a:ext>
            </a:extLst>
          </p:cNvPr>
          <p:cNvPicPr>
            <a:picLocks noChangeAspect="1"/>
          </p:cNvPicPr>
          <p:nvPr/>
        </p:nvPicPr>
        <p:blipFill>
          <a:blip r:embed="rId3"/>
          <a:stretch>
            <a:fillRect/>
          </a:stretch>
        </p:blipFill>
        <p:spPr>
          <a:xfrm>
            <a:off x="5812818" y="1575422"/>
            <a:ext cx="2481308" cy="914166"/>
          </a:xfrm>
          <a:prstGeom prst="rect">
            <a:avLst/>
          </a:prstGeom>
        </p:spPr>
      </p:pic>
      <p:pic>
        <p:nvPicPr>
          <p:cNvPr id="7" name="Picture 6" descr="A black and white math equation&#10;&#10;Description automatically generated with medium confidence">
            <a:extLst>
              <a:ext uri="{FF2B5EF4-FFF2-40B4-BE49-F238E27FC236}">
                <a16:creationId xmlns:a16="http://schemas.microsoft.com/office/drawing/2014/main" id="{7B711427-BAAA-3152-C20A-91069A0E6782}"/>
              </a:ext>
            </a:extLst>
          </p:cNvPr>
          <p:cNvPicPr>
            <a:picLocks noChangeAspect="1"/>
          </p:cNvPicPr>
          <p:nvPr/>
        </p:nvPicPr>
        <p:blipFill>
          <a:blip r:embed="rId4"/>
          <a:stretch>
            <a:fillRect/>
          </a:stretch>
        </p:blipFill>
        <p:spPr>
          <a:xfrm>
            <a:off x="3147302" y="1626334"/>
            <a:ext cx="1612900" cy="838200"/>
          </a:xfrm>
          <a:prstGeom prst="rect">
            <a:avLst/>
          </a:prstGeom>
        </p:spPr>
      </p:pic>
      <p:pic>
        <p:nvPicPr>
          <p:cNvPr id="9" name="Picture 8" descr="A mathematical equation with numbers and symbols&#10;&#10;Description automatically generated">
            <a:extLst>
              <a:ext uri="{FF2B5EF4-FFF2-40B4-BE49-F238E27FC236}">
                <a16:creationId xmlns:a16="http://schemas.microsoft.com/office/drawing/2014/main" id="{DFA18F63-A2EB-D34B-FBFB-0662DFE77DF4}"/>
              </a:ext>
            </a:extLst>
          </p:cNvPr>
          <p:cNvPicPr>
            <a:picLocks noChangeAspect="1"/>
          </p:cNvPicPr>
          <p:nvPr/>
        </p:nvPicPr>
        <p:blipFill>
          <a:blip r:embed="rId5"/>
          <a:stretch>
            <a:fillRect/>
          </a:stretch>
        </p:blipFill>
        <p:spPr>
          <a:xfrm>
            <a:off x="3130412" y="2845071"/>
            <a:ext cx="3771900" cy="1041400"/>
          </a:xfrm>
          <a:prstGeom prst="rect">
            <a:avLst/>
          </a:prstGeom>
        </p:spPr>
      </p:pic>
      <p:sp>
        <p:nvSpPr>
          <p:cNvPr id="10" name="TextBox 9">
            <a:extLst>
              <a:ext uri="{FF2B5EF4-FFF2-40B4-BE49-F238E27FC236}">
                <a16:creationId xmlns:a16="http://schemas.microsoft.com/office/drawing/2014/main" id="{7A4061B2-DC46-1BC3-0FDA-75B3497465FC}"/>
              </a:ext>
            </a:extLst>
          </p:cNvPr>
          <p:cNvSpPr txBox="1"/>
          <p:nvPr/>
        </p:nvSpPr>
        <p:spPr>
          <a:xfrm>
            <a:off x="231913" y="2489588"/>
            <a:ext cx="3597203" cy="369332"/>
          </a:xfrm>
          <a:prstGeom prst="rect">
            <a:avLst/>
          </a:prstGeom>
          <a:noFill/>
        </p:spPr>
        <p:txBody>
          <a:bodyPr wrap="none" rtlCol="0">
            <a:spAutoFit/>
          </a:bodyPr>
          <a:lstStyle/>
          <a:p>
            <a:r>
              <a:rPr lang="en-US" dirty="0"/>
              <a:t>Putting things together, one obtains </a:t>
            </a:r>
          </a:p>
        </p:txBody>
      </p:sp>
      <p:sp>
        <p:nvSpPr>
          <p:cNvPr id="12" name="TextBox 11">
            <a:extLst>
              <a:ext uri="{FF2B5EF4-FFF2-40B4-BE49-F238E27FC236}">
                <a16:creationId xmlns:a16="http://schemas.microsoft.com/office/drawing/2014/main" id="{A4BFEF4D-4B86-A25A-D845-738928D58861}"/>
              </a:ext>
            </a:extLst>
          </p:cNvPr>
          <p:cNvSpPr txBox="1"/>
          <p:nvPr/>
        </p:nvSpPr>
        <p:spPr>
          <a:xfrm>
            <a:off x="231913" y="4022945"/>
            <a:ext cx="11632185" cy="2031325"/>
          </a:xfrm>
          <a:prstGeom prst="rect">
            <a:avLst/>
          </a:prstGeom>
          <a:noFill/>
        </p:spPr>
        <p:txBody>
          <a:bodyPr wrap="square">
            <a:spAutoFit/>
          </a:bodyPr>
          <a:lstStyle/>
          <a:p>
            <a:r>
              <a:rPr lang="en-US" sz="1800" dirty="0">
                <a:effectLst/>
                <a:highlight>
                  <a:srgbClr val="FFFF00"/>
                </a:highlight>
                <a:latin typeface="ACaslonPro"/>
              </a:rPr>
              <a:t>But there is a serious fraud in this calculation!</a:t>
            </a:r>
          </a:p>
          <a:p>
            <a:endParaRPr lang="en-US" dirty="0">
              <a:latin typeface="ACaslonPro"/>
            </a:endParaRPr>
          </a:p>
          <a:p>
            <a:r>
              <a:rPr lang="en-US" sz="1800" dirty="0">
                <a:effectLst/>
                <a:latin typeface="ACaslonPro"/>
              </a:rPr>
              <a:t>We did the analysis in the rest frame of the electron, but that’s </a:t>
            </a:r>
            <a:r>
              <a:rPr lang="en-US" sz="1800" i="1" dirty="0">
                <a:effectLst/>
                <a:latin typeface="ACaslonPro"/>
              </a:rPr>
              <a:t>not an inertial system</a:t>
            </a:r>
            <a:r>
              <a:rPr lang="en-US" sz="1800" dirty="0">
                <a:effectLst/>
                <a:latin typeface="ACaslonPro"/>
              </a:rPr>
              <a:t>—it </a:t>
            </a:r>
            <a:r>
              <a:rPr lang="en-US" sz="1800" i="1" dirty="0">
                <a:effectLst/>
                <a:latin typeface="ACaslonPro"/>
              </a:rPr>
              <a:t>accelerates</a:t>
            </a:r>
            <a:r>
              <a:rPr lang="en-US" sz="1800" dirty="0">
                <a:effectLst/>
                <a:latin typeface="ACaslonPro"/>
              </a:rPr>
              <a:t>, as the electron orbits around the nucleus. </a:t>
            </a:r>
          </a:p>
          <a:p>
            <a:endParaRPr lang="en-US" dirty="0">
              <a:latin typeface="ACaslonPro"/>
            </a:endParaRPr>
          </a:p>
          <a:p>
            <a:r>
              <a:rPr lang="en-US" dirty="0">
                <a:latin typeface="ACaslonPro"/>
              </a:rPr>
              <a:t>We </a:t>
            </a:r>
            <a:r>
              <a:rPr lang="en-US" sz="1800" dirty="0">
                <a:effectLst/>
                <a:latin typeface="ACaslonPro"/>
              </a:rPr>
              <a:t>can get away with this if you make an appropriate kinematic correction, known as the </a:t>
            </a:r>
            <a:r>
              <a:rPr lang="en-US" sz="1800" b="1" dirty="0">
                <a:effectLst/>
                <a:latin typeface="ACaslonPro"/>
              </a:rPr>
              <a:t>Thomas precession</a:t>
            </a:r>
            <a:r>
              <a:rPr lang="en-US" sz="1800" dirty="0">
                <a:effectLst/>
                <a:latin typeface="ACaslonPro"/>
              </a:rPr>
              <a:t>.</a:t>
            </a:r>
            <a:r>
              <a:rPr lang="en-US" sz="1400" dirty="0">
                <a:solidFill>
                  <a:srgbClr val="5B6BEA"/>
                </a:solidFill>
                <a:latin typeface="ACaslonPro"/>
              </a:rPr>
              <a:t> </a:t>
            </a:r>
            <a:r>
              <a:rPr lang="en-US" sz="1800" dirty="0">
                <a:effectLst/>
                <a:latin typeface="ACaslonPro"/>
              </a:rPr>
              <a:t>In this context it throws in a factor of 1/2:</a:t>
            </a:r>
            <a:endParaRPr lang="en-US" dirty="0"/>
          </a:p>
        </p:txBody>
      </p:sp>
      <p:pic>
        <p:nvPicPr>
          <p:cNvPr id="14" name="Picture 13" descr="A mathematical equation with numbers and symbols&#10;&#10;Description automatically generated">
            <a:extLst>
              <a:ext uri="{FF2B5EF4-FFF2-40B4-BE49-F238E27FC236}">
                <a16:creationId xmlns:a16="http://schemas.microsoft.com/office/drawing/2014/main" id="{BBF2FB04-D9C5-B282-8C41-917D4FC19328}"/>
              </a:ext>
            </a:extLst>
          </p:cNvPr>
          <p:cNvPicPr>
            <a:picLocks noChangeAspect="1"/>
          </p:cNvPicPr>
          <p:nvPr/>
        </p:nvPicPr>
        <p:blipFill>
          <a:blip r:embed="rId6"/>
          <a:stretch>
            <a:fillRect/>
          </a:stretch>
        </p:blipFill>
        <p:spPr>
          <a:xfrm>
            <a:off x="3649884" y="5775186"/>
            <a:ext cx="3898900" cy="1003300"/>
          </a:xfrm>
          <a:prstGeom prst="rect">
            <a:avLst/>
          </a:prstGeom>
        </p:spPr>
      </p:pic>
    </p:spTree>
    <p:extLst>
      <p:ext uri="{BB962C8B-B14F-4D97-AF65-F5344CB8AC3E}">
        <p14:creationId xmlns:p14="http://schemas.microsoft.com/office/powerpoint/2010/main" val="2918283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9AD79-0137-DAE8-6B9B-0A23903241E4}"/>
              </a:ext>
            </a:extLst>
          </p:cNvPr>
          <p:cNvSpPr>
            <a:spLocks noGrp="1"/>
          </p:cNvSpPr>
          <p:nvPr>
            <p:ph type="title"/>
          </p:nvPr>
        </p:nvSpPr>
        <p:spPr>
          <a:xfrm>
            <a:off x="327990" y="19087"/>
            <a:ext cx="10515600" cy="1325563"/>
          </a:xfrm>
        </p:spPr>
        <p:txBody>
          <a:bodyPr/>
          <a:lstStyle/>
          <a:p>
            <a:r>
              <a:rPr lang="en-US" b="1" dirty="0"/>
              <a:t>Thomas precession</a:t>
            </a:r>
          </a:p>
        </p:txBody>
      </p:sp>
      <p:sp>
        <p:nvSpPr>
          <p:cNvPr id="4" name="TextBox 3">
            <a:extLst>
              <a:ext uri="{FF2B5EF4-FFF2-40B4-BE49-F238E27FC236}">
                <a16:creationId xmlns:a16="http://schemas.microsoft.com/office/drawing/2014/main" id="{B40F4C09-465B-839D-4274-CD11DA94A398}"/>
              </a:ext>
            </a:extLst>
          </p:cNvPr>
          <p:cNvSpPr txBox="1"/>
          <p:nvPr/>
        </p:nvSpPr>
        <p:spPr>
          <a:xfrm>
            <a:off x="327990" y="1202636"/>
            <a:ext cx="11433313" cy="3139321"/>
          </a:xfrm>
          <a:prstGeom prst="rect">
            <a:avLst/>
          </a:prstGeom>
          <a:noFill/>
        </p:spPr>
        <p:txBody>
          <a:bodyPr wrap="square">
            <a:spAutoFit/>
          </a:bodyPr>
          <a:lstStyle/>
          <a:p>
            <a:r>
              <a:rPr lang="en-US" sz="1800" dirty="0">
                <a:effectLst/>
                <a:latin typeface="ACaslonPro"/>
              </a:rPr>
              <a:t>One way of thinking of it is that the electron is continually stepping from one inertial system to another; Thomas precession amounts to the cumulative effect of all these Lorentz transformations. </a:t>
            </a:r>
          </a:p>
          <a:p>
            <a:endParaRPr lang="en-US" dirty="0">
              <a:latin typeface="ACaslonPro"/>
            </a:endParaRPr>
          </a:p>
          <a:p>
            <a:r>
              <a:rPr lang="en-US" sz="1800" dirty="0">
                <a:effectLst/>
                <a:latin typeface="ACaslonPro"/>
              </a:rPr>
              <a:t>We could avoid the whole problem, of course, by staying in the </a:t>
            </a:r>
            <a:r>
              <a:rPr lang="en-US" sz="1800" i="1" dirty="0">
                <a:effectLst/>
                <a:latin typeface="ACaslonPro"/>
              </a:rPr>
              <a:t>lab </a:t>
            </a:r>
            <a:r>
              <a:rPr lang="en-US" sz="1800" dirty="0">
                <a:effectLst/>
                <a:latin typeface="ACaslonPro"/>
              </a:rPr>
              <a:t>frame, in which the nucleus is at rest. In that case the field of the proton is purely </a:t>
            </a:r>
            <a:r>
              <a:rPr lang="en-US" sz="1800" i="1" dirty="0">
                <a:effectLst/>
                <a:latin typeface="ACaslonPro"/>
              </a:rPr>
              <a:t>electric</a:t>
            </a:r>
            <a:r>
              <a:rPr lang="en-US" sz="1800" dirty="0">
                <a:effectLst/>
                <a:latin typeface="ACaslonPro"/>
              </a:rPr>
              <a:t>, and </a:t>
            </a:r>
            <a:r>
              <a:rPr lang="en-US" dirty="0">
                <a:latin typeface="ACaslonPro"/>
              </a:rPr>
              <a:t>we</a:t>
            </a:r>
            <a:r>
              <a:rPr lang="en-US" sz="1800" dirty="0">
                <a:effectLst/>
                <a:latin typeface="ACaslonPro"/>
              </a:rPr>
              <a:t> might wonder why it exerts any torque on the electron. </a:t>
            </a:r>
          </a:p>
          <a:p>
            <a:endParaRPr lang="en-US" sz="1800" dirty="0">
              <a:effectLst/>
              <a:latin typeface="ACaslonPro"/>
            </a:endParaRPr>
          </a:p>
          <a:p>
            <a:r>
              <a:rPr lang="en-US" sz="1800" dirty="0">
                <a:effectLst/>
                <a:latin typeface="ACaslonPro"/>
              </a:rPr>
              <a:t>The fact is that a moving </a:t>
            </a:r>
            <a:r>
              <a:rPr lang="en-US" sz="1800" i="1" dirty="0">
                <a:effectLst/>
                <a:latin typeface="ACaslonPro"/>
              </a:rPr>
              <a:t>magnetic </a:t>
            </a:r>
            <a:r>
              <a:rPr lang="en-US" sz="1800" dirty="0">
                <a:effectLst/>
                <a:latin typeface="ACaslonPro"/>
              </a:rPr>
              <a:t>dipole acquires an </a:t>
            </a:r>
            <a:r>
              <a:rPr lang="en-US" sz="1800" i="1" dirty="0">
                <a:effectLst/>
                <a:latin typeface="ACaslonPro"/>
              </a:rPr>
              <a:t>electric </a:t>
            </a:r>
            <a:r>
              <a:rPr lang="en-US" sz="1800" dirty="0">
                <a:effectLst/>
                <a:latin typeface="ACaslonPro"/>
              </a:rPr>
              <a:t>dipole moment, and in the lab frame the spin-orbit coupling is due to the interaction of the </a:t>
            </a:r>
            <a:r>
              <a:rPr lang="en-US" sz="1800" i="1" dirty="0">
                <a:effectLst/>
                <a:latin typeface="ACaslonPro"/>
              </a:rPr>
              <a:t>electric </a:t>
            </a:r>
            <a:r>
              <a:rPr lang="en-US" sz="1800" dirty="0">
                <a:effectLst/>
                <a:latin typeface="ACaslonPro"/>
              </a:rPr>
              <a:t>field of the nucleus with the </a:t>
            </a:r>
            <a:r>
              <a:rPr lang="en-US" sz="1800" i="1" dirty="0">
                <a:effectLst/>
                <a:latin typeface="ACaslonPro"/>
              </a:rPr>
              <a:t>electric </a:t>
            </a:r>
            <a:r>
              <a:rPr lang="en-US" sz="1800" dirty="0">
                <a:effectLst/>
                <a:latin typeface="ACaslonPro"/>
              </a:rPr>
              <a:t>dipole moment of the electron. </a:t>
            </a:r>
          </a:p>
          <a:p>
            <a:endParaRPr lang="en-US" dirty="0">
              <a:latin typeface="ACaslonPro"/>
            </a:endParaRPr>
          </a:p>
          <a:p>
            <a:r>
              <a:rPr lang="en-US" sz="1800" dirty="0">
                <a:effectLst/>
                <a:latin typeface="ACaslonPro"/>
              </a:rPr>
              <a:t>Because this analysis requires more sophisticated electrodynamics, it seems best to adopt the electron’s perspective, where the physical mechanism is more transparent. </a:t>
            </a:r>
            <a:endParaRPr lang="en-US" dirty="0"/>
          </a:p>
        </p:txBody>
      </p:sp>
      <p:pic>
        <p:nvPicPr>
          <p:cNvPr id="8" name="Picture 7" descr="A diagram of a circle with lines and a line&#10;&#10;Description automatically generated">
            <a:extLst>
              <a:ext uri="{FF2B5EF4-FFF2-40B4-BE49-F238E27FC236}">
                <a16:creationId xmlns:a16="http://schemas.microsoft.com/office/drawing/2014/main" id="{CFEA8A3A-8C97-3D4B-5261-2B34CD184C98}"/>
              </a:ext>
            </a:extLst>
          </p:cNvPr>
          <p:cNvPicPr>
            <a:picLocks noChangeAspect="1"/>
          </p:cNvPicPr>
          <p:nvPr/>
        </p:nvPicPr>
        <p:blipFill>
          <a:blip r:embed="rId2"/>
          <a:stretch>
            <a:fillRect/>
          </a:stretch>
        </p:blipFill>
        <p:spPr>
          <a:xfrm>
            <a:off x="6096000" y="4046494"/>
            <a:ext cx="5266359" cy="2719683"/>
          </a:xfrm>
          <a:prstGeom prst="rect">
            <a:avLst/>
          </a:prstGeom>
        </p:spPr>
      </p:pic>
      <p:pic>
        <p:nvPicPr>
          <p:cNvPr id="3" name="Picture 2" descr="A black text on a white background&#10;&#10;Description automatically generated">
            <a:extLst>
              <a:ext uri="{FF2B5EF4-FFF2-40B4-BE49-F238E27FC236}">
                <a16:creationId xmlns:a16="http://schemas.microsoft.com/office/drawing/2014/main" id="{6D452EB0-771D-08FB-2357-AD64B71E10E5}"/>
              </a:ext>
            </a:extLst>
          </p:cNvPr>
          <p:cNvPicPr>
            <a:picLocks noChangeAspect="1"/>
          </p:cNvPicPr>
          <p:nvPr/>
        </p:nvPicPr>
        <p:blipFill>
          <a:blip r:embed="rId3"/>
          <a:stretch>
            <a:fillRect/>
          </a:stretch>
        </p:blipFill>
        <p:spPr>
          <a:xfrm>
            <a:off x="430696" y="4462896"/>
            <a:ext cx="3206122" cy="960757"/>
          </a:xfrm>
          <a:prstGeom prst="rect">
            <a:avLst/>
          </a:prstGeom>
        </p:spPr>
      </p:pic>
      <p:pic>
        <p:nvPicPr>
          <p:cNvPr id="6" name="Picture 5" descr="A math equation with numbers and symbols&#10;&#10;Description automatically generated">
            <a:extLst>
              <a:ext uri="{FF2B5EF4-FFF2-40B4-BE49-F238E27FC236}">
                <a16:creationId xmlns:a16="http://schemas.microsoft.com/office/drawing/2014/main" id="{4249F0B1-AB87-108E-016E-B7189EB7896B}"/>
              </a:ext>
            </a:extLst>
          </p:cNvPr>
          <p:cNvPicPr>
            <a:picLocks noChangeAspect="1"/>
          </p:cNvPicPr>
          <p:nvPr/>
        </p:nvPicPr>
        <p:blipFill>
          <a:blip r:embed="rId4"/>
          <a:stretch>
            <a:fillRect/>
          </a:stretch>
        </p:blipFill>
        <p:spPr>
          <a:xfrm>
            <a:off x="430696" y="5544593"/>
            <a:ext cx="5456310" cy="1050668"/>
          </a:xfrm>
          <a:prstGeom prst="rect">
            <a:avLst/>
          </a:prstGeom>
        </p:spPr>
      </p:pic>
      <p:sp>
        <p:nvSpPr>
          <p:cNvPr id="5" name="Oval 4">
            <a:extLst>
              <a:ext uri="{FF2B5EF4-FFF2-40B4-BE49-F238E27FC236}">
                <a16:creationId xmlns:a16="http://schemas.microsoft.com/office/drawing/2014/main" id="{C2240388-B2F1-14DD-87C2-97F413534CC4}"/>
              </a:ext>
            </a:extLst>
          </p:cNvPr>
          <p:cNvSpPr/>
          <p:nvPr/>
        </p:nvSpPr>
        <p:spPr>
          <a:xfrm>
            <a:off x="1068638" y="4770304"/>
            <a:ext cx="451692" cy="2644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noFill/>
            </a:endParaRPr>
          </a:p>
        </p:txBody>
      </p:sp>
    </p:spTree>
    <p:extLst>
      <p:ext uri="{BB962C8B-B14F-4D97-AF65-F5344CB8AC3E}">
        <p14:creationId xmlns:p14="http://schemas.microsoft.com/office/powerpoint/2010/main" val="3972769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939925F-C11A-4A12-4ACF-871B2B366C8F}"/>
                  </a:ext>
                </a:extLst>
              </p:cNvPr>
              <p:cNvSpPr txBox="1"/>
              <p:nvPr/>
            </p:nvSpPr>
            <p:spPr>
              <a:xfrm>
                <a:off x="231913" y="2117034"/>
                <a:ext cx="11804374" cy="4292394"/>
              </a:xfrm>
              <a:prstGeom prst="rect">
                <a:avLst/>
              </a:prstGeom>
              <a:noFill/>
            </p:spPr>
            <p:txBody>
              <a:bodyPr wrap="square">
                <a:spAutoFit/>
              </a:bodyPr>
              <a:lstStyle/>
              <a:p>
                <a:r>
                  <a:rPr lang="en-US" sz="1800" dirty="0">
                    <a:effectLst/>
                    <a:latin typeface="ACaslonPro"/>
                  </a:rPr>
                  <a:t>This is the </a:t>
                </a:r>
                <a:r>
                  <a:rPr lang="en-US" sz="1800" b="1" dirty="0">
                    <a:effectLst/>
                    <a:latin typeface="ACaslonPro"/>
                  </a:rPr>
                  <a:t>spin-orbit interaction</a:t>
                </a:r>
                <a:r>
                  <a:rPr lang="en-US" sz="1800" dirty="0">
                    <a:effectLst/>
                    <a:latin typeface="ACaslonPro"/>
                  </a:rPr>
                  <a:t>; apart from two corrections (the modified gyromagnetic ratio for the electron and the Thomas precession factor—which, coincidentally, exactly cancel one another) it is just what </a:t>
                </a:r>
                <a:r>
                  <a:rPr lang="en-US" dirty="0">
                    <a:latin typeface="ACaslonPro"/>
                  </a:rPr>
                  <a:t>one</a:t>
                </a:r>
                <a:r>
                  <a:rPr lang="en-US" sz="1800" dirty="0">
                    <a:effectLst/>
                    <a:latin typeface="ACaslonPro"/>
                  </a:rPr>
                  <a:t> would expect on the basis of a naive classical model. Physically, it is due to the torque exerted on the magnetic dipole moment of the spinning electron, by the magnetic field of the proton, in the electron’s instantaneous rest frame. </a:t>
                </a:r>
                <a:endParaRPr lang="en-US" dirty="0"/>
              </a:p>
              <a:p>
                <a:endParaRPr lang="en-US" sz="1800" b="1" dirty="0">
                  <a:effectLst/>
                  <a:latin typeface="ACaslonPro"/>
                </a:endParaRPr>
              </a:p>
              <a:p>
                <a:r>
                  <a:rPr lang="en-US" sz="1800" b="1" dirty="0">
                    <a:effectLst/>
                    <a:latin typeface="ACaslonPro"/>
                  </a:rPr>
                  <a:t>Now the quantum mechanics</a:t>
                </a:r>
                <a:r>
                  <a:rPr lang="en-US" sz="1800" dirty="0">
                    <a:effectLst/>
                    <a:latin typeface="ACaslonPro"/>
                  </a:rPr>
                  <a:t>. In the presence of spin-orbit coupling, the Hamiltonian no longer commutes with </a:t>
                </a:r>
                <a:r>
                  <a:rPr lang="en-US" sz="1800" b="1" dirty="0">
                    <a:effectLst/>
                    <a:latin typeface="ACaslonPro"/>
                  </a:rPr>
                  <a:t>L </a:t>
                </a:r>
                <a:r>
                  <a:rPr lang="en-US" sz="1800" dirty="0">
                    <a:effectLst/>
                    <a:latin typeface="ACaslonPro"/>
                  </a:rPr>
                  <a:t>and </a:t>
                </a:r>
                <a:r>
                  <a:rPr lang="en-US" sz="1800" b="1" dirty="0">
                    <a:effectLst/>
                    <a:latin typeface="ACaslonPro"/>
                  </a:rPr>
                  <a:t>S</a:t>
                </a:r>
                <a:r>
                  <a:rPr lang="en-US" sz="1800" dirty="0">
                    <a:effectLst/>
                    <a:latin typeface="ACaslonPro"/>
                  </a:rPr>
                  <a:t>, so the spin and orbital angular momenta are not separately conserved. </a:t>
                </a:r>
              </a:p>
              <a:p>
                <a:endParaRPr lang="en-US" dirty="0">
                  <a:latin typeface="ACaslonPro"/>
                </a:endParaRPr>
              </a:p>
              <a:p>
                <a:r>
                  <a:rPr lang="en-US" sz="1800" dirty="0">
                    <a:effectLst/>
                    <a:latin typeface="ACaslonPro"/>
                  </a:rPr>
                  <a:t>However, we have that </a:t>
                </a:r>
                <a14:m>
                  <m:oMath xmlns:m="http://schemas.openxmlformats.org/officeDocument/2006/math">
                    <m:d>
                      <m:dPr>
                        <m:begChr m:val="["/>
                        <m:endChr m:val="]"/>
                        <m:ctrlPr>
                          <a:rPr lang="en-US" sz="1800" i="1" smtClean="0">
                            <a:effectLst/>
                            <a:latin typeface="Cambria Math" panose="02040503050406030204" pitchFamily="18" charset="0"/>
                          </a:rPr>
                        </m:ctrlPr>
                      </m:dPr>
                      <m:e>
                        <m:sSubSup>
                          <m:sSubSupPr>
                            <m:ctrlPr>
                              <a:rPr lang="en-US" sz="1800" i="1" smtClean="0">
                                <a:effectLst/>
                                <a:latin typeface="Cambria Math" panose="02040503050406030204" pitchFamily="18" charset="0"/>
                              </a:rPr>
                            </m:ctrlPr>
                          </m:sSubSupPr>
                          <m:e>
                            <m:acc>
                              <m:accPr>
                                <m:chr m:val="̂"/>
                                <m:ctrlPr>
                                  <a:rPr lang="en-US" sz="1800" i="1" smtClean="0">
                                    <a:effectLst/>
                                    <a:latin typeface="Cambria Math" panose="02040503050406030204" pitchFamily="18" charset="0"/>
                                  </a:rPr>
                                </m:ctrlPr>
                              </m:accPr>
                              <m:e>
                                <m:r>
                                  <a:rPr lang="en-US" i="1">
                                    <a:latin typeface="Cambria Math" panose="02040503050406030204" pitchFamily="18" charset="0"/>
                                  </a:rPr>
                                  <m:t>𝐻</m:t>
                                </m:r>
                              </m:e>
                            </m:acc>
                          </m:e>
                          <m:sub>
                            <m:r>
                              <a:rPr lang="en-US" sz="1800" b="0" i="1" smtClean="0">
                                <a:effectLst/>
                                <a:latin typeface="Cambria Math" panose="02040503050406030204" pitchFamily="18" charset="0"/>
                              </a:rPr>
                              <m:t>𝑠𝑜</m:t>
                            </m:r>
                          </m:sub>
                          <m:sup>
                            <m:r>
                              <a:rPr lang="en-US" sz="1800" b="0" i="1" smtClean="0">
                                <a:effectLst/>
                                <a:latin typeface="Cambria Math" panose="02040503050406030204" pitchFamily="18" charset="0"/>
                              </a:rPr>
                              <m:t>′</m:t>
                            </m:r>
                          </m:sup>
                        </m:sSubSup>
                        <m:r>
                          <a:rPr lang="en-US" sz="1800" b="0" i="1" smtClean="0">
                            <a:effectLst/>
                            <a:latin typeface="Cambria Math" panose="02040503050406030204" pitchFamily="18" charset="0"/>
                          </a:rPr>
                          <m:t> , </m:t>
                        </m:r>
                        <m:sSup>
                          <m:sSupPr>
                            <m:ctrlPr>
                              <a:rPr lang="en-US" sz="1800" b="0" i="1" smtClean="0">
                                <a:effectLst/>
                                <a:latin typeface="Cambria Math" panose="02040503050406030204" pitchFamily="18" charset="0"/>
                              </a:rPr>
                            </m:ctrlPr>
                          </m:sSupPr>
                          <m:e>
                            <m:acc>
                              <m:accPr>
                                <m:chr m:val="̂"/>
                                <m:ctrlPr>
                                  <a:rPr lang="en-US" sz="1800" b="0" i="1" smtClean="0">
                                    <a:effectLst/>
                                    <a:latin typeface="Cambria Math" panose="02040503050406030204" pitchFamily="18" charset="0"/>
                                  </a:rPr>
                                </m:ctrlPr>
                              </m:accPr>
                              <m:e>
                                <m:r>
                                  <a:rPr lang="en-US" i="1">
                                    <a:latin typeface="Cambria Math" panose="02040503050406030204" pitchFamily="18" charset="0"/>
                                  </a:rPr>
                                  <m:t>𝐿</m:t>
                                </m:r>
                              </m:e>
                            </m:acc>
                          </m:e>
                          <m:sup>
                            <m:r>
                              <a:rPr lang="en-US" sz="1800" b="0" i="1" smtClean="0">
                                <a:effectLst/>
                                <a:latin typeface="Cambria Math" panose="02040503050406030204" pitchFamily="18" charset="0"/>
                              </a:rPr>
                              <m:t>2</m:t>
                            </m:r>
                          </m:sup>
                        </m:sSup>
                      </m:e>
                    </m:d>
                    <m:r>
                      <a:rPr lang="en-US" sz="1800" b="0" i="1" smtClean="0">
                        <a:effectLst/>
                        <a:latin typeface="Cambria Math" panose="02040503050406030204" pitchFamily="18" charset="0"/>
                      </a:rPr>
                      <m:t>=0;   </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𝐻</m:t>
                                </m:r>
                              </m:e>
                            </m:acc>
                          </m:e>
                          <m:sub>
                            <m:r>
                              <a:rPr lang="en-US" i="1">
                                <a:latin typeface="Cambria Math" panose="02040503050406030204" pitchFamily="18" charset="0"/>
                              </a:rPr>
                              <m:t>𝑠𝑜</m:t>
                            </m:r>
                          </m:sub>
                          <m:sup>
                            <m:r>
                              <a:rPr lang="en-US" i="1">
                                <a:latin typeface="Cambria Math" panose="02040503050406030204" pitchFamily="18" charset="0"/>
                              </a:rPr>
                              <m:t>′</m:t>
                            </m:r>
                          </m:sup>
                        </m:sSubSup>
                        <m:r>
                          <a:rPr lang="en-US" i="1">
                            <a:latin typeface="Cambria Math" panose="02040503050406030204" pitchFamily="18" charset="0"/>
                          </a:rPr>
                          <m:t> , </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b="0" i="1" smtClean="0">
                                    <a:latin typeface="Cambria Math" panose="02040503050406030204" pitchFamily="18" charset="0"/>
                                  </a:rPr>
                                  <m:t>𝑆</m:t>
                                </m:r>
                              </m:e>
                            </m:acc>
                          </m:e>
                          <m:sup>
                            <m:r>
                              <a:rPr lang="en-US" i="1">
                                <a:latin typeface="Cambria Math" panose="02040503050406030204" pitchFamily="18" charset="0"/>
                              </a:rPr>
                              <m:t>2</m:t>
                            </m:r>
                          </m:sup>
                        </m:sSup>
                      </m:e>
                    </m:d>
                    <m:r>
                      <a:rPr lang="en-US" i="1">
                        <a:latin typeface="Cambria Math" panose="02040503050406030204" pitchFamily="18" charset="0"/>
                      </a:rPr>
                      <m:t>=0</m:t>
                    </m:r>
                    <m:r>
                      <a:rPr lang="en-US" b="0" i="1" smtClean="0">
                        <a:latin typeface="Cambria Math" panose="02040503050406030204" pitchFamily="18" charset="0"/>
                      </a:rPr>
                      <m:t>;  </m:t>
                    </m:r>
                    <m:r>
                      <a:rPr lang="en-US" sz="1800" b="0" i="1" smtClean="0">
                        <a:effectLst/>
                        <a:latin typeface="Cambria Math" panose="02040503050406030204" pitchFamily="18" charset="0"/>
                      </a:rPr>
                      <m:t> </m:t>
                    </m:r>
                    <m:d>
                      <m:dPr>
                        <m:begChr m:val="["/>
                        <m:endChr m:val="]"/>
                        <m:ctrlPr>
                          <a:rPr lang="en-US" i="1" smtClean="0">
                            <a:latin typeface="Cambria Math" panose="02040503050406030204" pitchFamily="18" charset="0"/>
                          </a:rPr>
                        </m:ctrlPr>
                      </m:dPr>
                      <m:e>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𝐻</m:t>
                                </m:r>
                              </m:e>
                            </m:acc>
                          </m:e>
                          <m:sub>
                            <m:r>
                              <a:rPr lang="en-US" i="1">
                                <a:latin typeface="Cambria Math" panose="02040503050406030204" pitchFamily="18" charset="0"/>
                              </a:rPr>
                              <m:t>𝑠𝑜</m:t>
                            </m:r>
                          </m:sub>
                          <m:sup>
                            <m:r>
                              <a:rPr lang="en-US" i="1">
                                <a:latin typeface="Cambria Math" panose="02040503050406030204" pitchFamily="18" charset="0"/>
                              </a:rPr>
                              <m:t>′</m:t>
                            </m:r>
                          </m:sup>
                        </m:sSubSup>
                        <m:r>
                          <a:rPr lang="en-US" i="1">
                            <a:latin typeface="Cambria Math" panose="02040503050406030204" pitchFamily="18" charset="0"/>
                          </a:rPr>
                          <m:t> ,</m:t>
                        </m:r>
                        <m:acc>
                          <m:accPr>
                            <m:chr m:val="̂"/>
                            <m:ctrlPr>
                              <a:rPr lang="en-US" i="1">
                                <a:latin typeface="Cambria Math" panose="02040503050406030204" pitchFamily="18" charset="0"/>
                              </a:rPr>
                            </m:ctrlPr>
                          </m:accPr>
                          <m:e>
                            <m:r>
                              <a:rPr lang="en-US" b="1" i="1" smtClean="0">
                                <a:latin typeface="Cambria Math" panose="02040503050406030204" pitchFamily="18" charset="0"/>
                              </a:rPr>
                              <m:t>𝑱</m:t>
                            </m:r>
                          </m:e>
                        </m:acc>
                      </m:e>
                    </m:d>
                    <m:r>
                      <a:rPr lang="en-US" i="1">
                        <a:latin typeface="Cambria Math" panose="02040503050406030204" pitchFamily="18" charset="0"/>
                      </a:rPr>
                      <m:t>=0</m:t>
                    </m:r>
                  </m:oMath>
                </a14:m>
                <a:r>
                  <a:rPr lang="en-US" dirty="0"/>
                  <a:t>, where </a:t>
                </a:r>
                <a14:m>
                  <m:oMath xmlns:m="http://schemas.openxmlformats.org/officeDocument/2006/math">
                    <m:r>
                      <a:rPr lang="en-US" b="1" i="1" dirty="0" smtClean="0">
                        <a:latin typeface="Cambria Math" panose="02040503050406030204" pitchFamily="18" charset="0"/>
                      </a:rPr>
                      <m:t>𝑱</m:t>
                    </m:r>
                    <m:r>
                      <a:rPr lang="en-US" b="1" i="1" dirty="0" smtClean="0">
                        <a:latin typeface="Cambria Math" panose="02040503050406030204" pitchFamily="18" charset="0"/>
                      </a:rPr>
                      <m:t> = </m:t>
                    </m:r>
                    <m:r>
                      <a:rPr lang="en-US" b="1" i="1" dirty="0" smtClean="0">
                        <a:latin typeface="Cambria Math" panose="02040503050406030204" pitchFamily="18" charset="0"/>
                      </a:rPr>
                      <m:t>𝑳</m:t>
                    </m:r>
                    <m:r>
                      <a:rPr lang="en-US" b="1" i="1" dirty="0" smtClean="0">
                        <a:latin typeface="Cambria Math" panose="02040503050406030204" pitchFamily="18" charset="0"/>
                      </a:rPr>
                      <m:t>+</m:t>
                    </m:r>
                    <m:r>
                      <a:rPr lang="en-US" b="1" i="1" dirty="0" smtClean="0">
                        <a:latin typeface="Cambria Math" panose="02040503050406030204" pitchFamily="18" charset="0"/>
                      </a:rPr>
                      <m:t>𝑺</m:t>
                    </m:r>
                  </m:oMath>
                </a14:m>
                <a:r>
                  <a:rPr lang="en-US" b="1" dirty="0"/>
                  <a:t>, </a:t>
                </a:r>
                <a:r>
                  <a:rPr lang="en-US" dirty="0"/>
                  <a:t>and hence these quantities </a:t>
                </a:r>
                <a:r>
                  <a:rPr lang="en-US" i="1" dirty="0"/>
                  <a:t>are </a:t>
                </a:r>
                <a:r>
                  <a:rPr lang="en-US" dirty="0"/>
                  <a:t>conserved. </a:t>
                </a:r>
              </a:p>
              <a:p>
                <a:endParaRPr lang="en-US" dirty="0"/>
              </a:p>
              <a:p>
                <a:r>
                  <a:rPr lang="en-US" dirty="0">
                    <a:highlight>
                      <a:srgbClr val="FFFF00"/>
                    </a:highlight>
                  </a:rPr>
                  <a:t>The eigenstates of </a:t>
                </a:r>
                <a14:m>
                  <m:oMath xmlns:m="http://schemas.openxmlformats.org/officeDocument/2006/math">
                    <m:sSub>
                      <m:sSubPr>
                        <m:ctrlPr>
                          <a:rPr lang="en-US" i="1" smtClean="0">
                            <a:highlight>
                              <a:srgbClr val="FFFF00"/>
                            </a:highlight>
                            <a:latin typeface="Cambria Math" panose="02040503050406030204" pitchFamily="18" charset="0"/>
                          </a:rPr>
                        </m:ctrlPr>
                      </m:sSubPr>
                      <m:e>
                        <m:r>
                          <a:rPr lang="en-US" b="0" i="1" smtClean="0">
                            <a:highlight>
                              <a:srgbClr val="FFFF00"/>
                            </a:highlight>
                            <a:latin typeface="Cambria Math" panose="02040503050406030204" pitchFamily="18" charset="0"/>
                          </a:rPr>
                          <m:t>𝐿</m:t>
                        </m:r>
                      </m:e>
                      <m:sub>
                        <m:r>
                          <a:rPr lang="en-US" b="0" i="1" smtClean="0">
                            <a:highlight>
                              <a:srgbClr val="FFFF00"/>
                            </a:highlight>
                            <a:latin typeface="Cambria Math" panose="02040503050406030204" pitchFamily="18" charset="0"/>
                          </a:rPr>
                          <m:t>𝑧</m:t>
                        </m:r>
                      </m:sub>
                    </m:sSub>
                  </m:oMath>
                </a14:m>
                <a:r>
                  <a:rPr lang="en-US" dirty="0">
                    <a:highlight>
                      <a:srgbClr val="FFFF00"/>
                    </a:highlight>
                  </a:rPr>
                  <a:t>, and </a:t>
                </a:r>
                <a14:m>
                  <m:oMath xmlns:m="http://schemas.openxmlformats.org/officeDocument/2006/math">
                    <m:sSub>
                      <m:sSubPr>
                        <m:ctrlPr>
                          <a:rPr lang="en-US" i="1">
                            <a:highlight>
                              <a:srgbClr val="FFFF00"/>
                            </a:highlight>
                            <a:latin typeface="Cambria Math" panose="02040503050406030204" pitchFamily="18" charset="0"/>
                          </a:rPr>
                        </m:ctrlPr>
                      </m:sSubPr>
                      <m:e>
                        <m:r>
                          <a:rPr lang="en-US" b="0" i="1" smtClean="0">
                            <a:highlight>
                              <a:srgbClr val="FFFF00"/>
                            </a:highlight>
                            <a:latin typeface="Cambria Math" panose="02040503050406030204" pitchFamily="18" charset="0"/>
                          </a:rPr>
                          <m:t>𝑆</m:t>
                        </m:r>
                      </m:e>
                      <m:sub>
                        <m:r>
                          <a:rPr lang="en-US" i="1">
                            <a:highlight>
                              <a:srgbClr val="FFFF00"/>
                            </a:highlight>
                            <a:latin typeface="Cambria Math" panose="02040503050406030204" pitchFamily="18" charset="0"/>
                          </a:rPr>
                          <m:t>𝑧</m:t>
                        </m:r>
                      </m:sub>
                    </m:sSub>
                  </m:oMath>
                </a14:m>
                <a:r>
                  <a:rPr lang="en-US" dirty="0">
                    <a:highlight>
                      <a:srgbClr val="FFFF00"/>
                    </a:highlight>
                  </a:rPr>
                  <a:t> are not “good” states to use in perturbation theory, but the eigenstates of </a:t>
                </a:r>
                <a14:m>
                  <m:oMath xmlns:m="http://schemas.openxmlformats.org/officeDocument/2006/math">
                    <m:sSup>
                      <m:sSupPr>
                        <m:ctrlPr>
                          <a:rPr lang="en-US" i="1">
                            <a:highlight>
                              <a:srgbClr val="FFFF00"/>
                            </a:highlight>
                            <a:latin typeface="Cambria Math" panose="02040503050406030204" pitchFamily="18" charset="0"/>
                          </a:rPr>
                        </m:ctrlPr>
                      </m:sSupPr>
                      <m:e>
                        <m:acc>
                          <m:accPr>
                            <m:chr m:val="̂"/>
                            <m:ctrlPr>
                              <a:rPr lang="en-US" i="1">
                                <a:highlight>
                                  <a:srgbClr val="FFFF00"/>
                                </a:highlight>
                                <a:latin typeface="Cambria Math" panose="02040503050406030204" pitchFamily="18" charset="0"/>
                              </a:rPr>
                            </m:ctrlPr>
                          </m:accPr>
                          <m:e>
                            <m:r>
                              <a:rPr lang="en-US" i="1">
                                <a:highlight>
                                  <a:srgbClr val="FFFF00"/>
                                </a:highlight>
                                <a:latin typeface="Cambria Math" panose="02040503050406030204" pitchFamily="18" charset="0"/>
                              </a:rPr>
                              <m:t>𝐿</m:t>
                            </m:r>
                          </m:e>
                        </m:acc>
                      </m:e>
                      <m:sup>
                        <m:r>
                          <a:rPr lang="en-US" i="1">
                            <a:highlight>
                              <a:srgbClr val="FFFF00"/>
                            </a:highlight>
                            <a:latin typeface="Cambria Math" panose="02040503050406030204" pitchFamily="18" charset="0"/>
                          </a:rPr>
                          <m:t>2</m:t>
                        </m:r>
                      </m:sup>
                    </m:sSup>
                  </m:oMath>
                </a14:m>
                <a:r>
                  <a:rPr lang="en-US" dirty="0">
                    <a:highlight>
                      <a:srgbClr val="FFFF00"/>
                    </a:highlight>
                  </a:rPr>
                  <a:t>, </a:t>
                </a:r>
                <a14:m>
                  <m:oMath xmlns:m="http://schemas.openxmlformats.org/officeDocument/2006/math">
                    <m:sSup>
                      <m:sSupPr>
                        <m:ctrlPr>
                          <a:rPr lang="en-US" i="1">
                            <a:highlight>
                              <a:srgbClr val="FFFF00"/>
                            </a:highlight>
                            <a:latin typeface="Cambria Math" panose="02040503050406030204" pitchFamily="18" charset="0"/>
                          </a:rPr>
                        </m:ctrlPr>
                      </m:sSupPr>
                      <m:e>
                        <m:acc>
                          <m:accPr>
                            <m:chr m:val="̂"/>
                            <m:ctrlPr>
                              <a:rPr lang="en-US" i="1" smtClean="0">
                                <a:highlight>
                                  <a:srgbClr val="FFFF00"/>
                                </a:highlight>
                                <a:latin typeface="Cambria Math" panose="02040503050406030204" pitchFamily="18" charset="0"/>
                              </a:rPr>
                            </m:ctrlPr>
                          </m:accPr>
                          <m:e>
                            <m:r>
                              <a:rPr lang="en-US" b="0" i="1" smtClean="0">
                                <a:highlight>
                                  <a:srgbClr val="FFFF00"/>
                                </a:highlight>
                                <a:latin typeface="Cambria Math" panose="02040503050406030204" pitchFamily="18" charset="0"/>
                              </a:rPr>
                              <m:t>𝑆</m:t>
                            </m:r>
                          </m:e>
                        </m:acc>
                      </m:e>
                      <m:sup>
                        <m:r>
                          <a:rPr lang="en-US" i="1">
                            <a:highlight>
                              <a:srgbClr val="FFFF00"/>
                            </a:highlight>
                            <a:latin typeface="Cambria Math" panose="02040503050406030204" pitchFamily="18" charset="0"/>
                          </a:rPr>
                          <m:t>2</m:t>
                        </m:r>
                      </m:sup>
                    </m:sSup>
                  </m:oMath>
                </a14:m>
                <a:r>
                  <a:rPr lang="en-US" dirty="0">
                    <a:highlight>
                      <a:srgbClr val="FFFF00"/>
                    </a:highlight>
                  </a:rPr>
                  <a:t>, </a:t>
                </a:r>
                <a14:m>
                  <m:oMath xmlns:m="http://schemas.openxmlformats.org/officeDocument/2006/math">
                    <m:sSup>
                      <m:sSupPr>
                        <m:ctrlPr>
                          <a:rPr lang="en-US" i="1">
                            <a:highlight>
                              <a:srgbClr val="FFFF00"/>
                            </a:highlight>
                            <a:latin typeface="Cambria Math" panose="02040503050406030204" pitchFamily="18" charset="0"/>
                          </a:rPr>
                        </m:ctrlPr>
                      </m:sSupPr>
                      <m:e>
                        <m:acc>
                          <m:accPr>
                            <m:chr m:val="̂"/>
                            <m:ctrlPr>
                              <a:rPr lang="en-US" i="1">
                                <a:highlight>
                                  <a:srgbClr val="FFFF00"/>
                                </a:highlight>
                                <a:latin typeface="Cambria Math" panose="02040503050406030204" pitchFamily="18" charset="0"/>
                              </a:rPr>
                            </m:ctrlPr>
                          </m:accPr>
                          <m:e>
                            <m:r>
                              <a:rPr lang="en-US" b="0" i="1" smtClean="0">
                                <a:highlight>
                                  <a:srgbClr val="FFFF00"/>
                                </a:highlight>
                                <a:latin typeface="Cambria Math" panose="02040503050406030204" pitchFamily="18" charset="0"/>
                              </a:rPr>
                              <m:t>𝐽</m:t>
                            </m:r>
                          </m:e>
                        </m:acc>
                      </m:e>
                      <m:sup>
                        <m:r>
                          <a:rPr lang="en-US" i="1">
                            <a:highlight>
                              <a:srgbClr val="FFFF00"/>
                            </a:highlight>
                            <a:latin typeface="Cambria Math" panose="02040503050406030204" pitchFamily="18" charset="0"/>
                          </a:rPr>
                          <m:t>2</m:t>
                        </m:r>
                      </m:sup>
                    </m:sSup>
                  </m:oMath>
                </a14:m>
                <a:r>
                  <a:rPr lang="en-US" dirty="0">
                    <a:highlight>
                      <a:srgbClr val="FFFF00"/>
                    </a:highlight>
                  </a:rPr>
                  <a:t> and </a:t>
                </a:r>
                <a14:m>
                  <m:oMath xmlns:m="http://schemas.openxmlformats.org/officeDocument/2006/math">
                    <m:sSub>
                      <m:sSubPr>
                        <m:ctrlPr>
                          <a:rPr lang="en-US" i="1">
                            <a:highlight>
                              <a:srgbClr val="FFFF00"/>
                            </a:highlight>
                            <a:latin typeface="Cambria Math" panose="02040503050406030204" pitchFamily="18" charset="0"/>
                          </a:rPr>
                        </m:ctrlPr>
                      </m:sSubPr>
                      <m:e>
                        <m:r>
                          <a:rPr lang="en-US" b="0" i="1" smtClean="0">
                            <a:highlight>
                              <a:srgbClr val="FFFF00"/>
                            </a:highlight>
                            <a:latin typeface="Cambria Math" panose="02040503050406030204" pitchFamily="18" charset="0"/>
                          </a:rPr>
                          <m:t>𝐽</m:t>
                        </m:r>
                      </m:e>
                      <m:sub>
                        <m:r>
                          <a:rPr lang="en-US" i="1">
                            <a:highlight>
                              <a:srgbClr val="FFFF00"/>
                            </a:highlight>
                            <a:latin typeface="Cambria Math" panose="02040503050406030204" pitchFamily="18" charset="0"/>
                          </a:rPr>
                          <m:t>𝑧</m:t>
                        </m:r>
                      </m:sub>
                    </m:sSub>
                  </m:oMath>
                </a14:m>
                <a:r>
                  <a:rPr lang="en-US" dirty="0">
                    <a:highlight>
                      <a:srgbClr val="FFFF00"/>
                    </a:highlight>
                  </a:rPr>
                  <a:t> are.</a:t>
                </a:r>
              </a:p>
              <a:p>
                <a:r>
                  <a:rPr lang="en-US" dirty="0"/>
                  <a:t> </a:t>
                </a:r>
              </a:p>
              <a:p>
                <a:r>
                  <a:rPr lang="en-US" b="1" dirty="0"/>
                  <a:t> </a:t>
                </a:r>
              </a:p>
              <a:p>
                <a:r>
                  <a:rPr lang="en-US" sz="1800" dirty="0">
                    <a:effectLst/>
                    <a:latin typeface="ACaslonPro"/>
                  </a:rPr>
                  <a:t> </a:t>
                </a:r>
                <a:endParaRPr lang="en-US" dirty="0"/>
              </a:p>
            </p:txBody>
          </p:sp>
        </mc:Choice>
        <mc:Fallback xmlns="">
          <p:sp>
            <p:nvSpPr>
              <p:cNvPr id="4" name="TextBox 3">
                <a:extLst>
                  <a:ext uri="{FF2B5EF4-FFF2-40B4-BE49-F238E27FC236}">
                    <a16:creationId xmlns:a16="http://schemas.microsoft.com/office/drawing/2014/main" id="{1939925F-C11A-4A12-4ACF-871B2B366C8F}"/>
                  </a:ext>
                </a:extLst>
              </p:cNvPr>
              <p:cNvSpPr txBox="1">
                <a:spLocks noRot="1" noChangeAspect="1" noMove="1" noResize="1" noEditPoints="1" noAdjustHandles="1" noChangeArrowheads="1" noChangeShapeType="1" noTextEdit="1"/>
              </p:cNvSpPr>
              <p:nvPr/>
            </p:nvSpPr>
            <p:spPr>
              <a:xfrm>
                <a:off x="231913" y="2117034"/>
                <a:ext cx="11804374" cy="4292394"/>
              </a:xfrm>
              <a:prstGeom prst="rect">
                <a:avLst/>
              </a:prstGeom>
              <a:blipFill>
                <a:blip r:embed="rId2"/>
                <a:stretch>
                  <a:fillRect l="-430" t="-590" r="-860"/>
                </a:stretch>
              </a:blipFill>
            </p:spPr>
            <p:txBody>
              <a:bodyPr/>
              <a:lstStyle/>
              <a:p>
                <a:r>
                  <a:rPr lang="en-US">
                    <a:noFill/>
                  </a:rPr>
                  <a:t> </a:t>
                </a:r>
              </a:p>
            </p:txBody>
          </p:sp>
        </mc:Fallback>
      </mc:AlternateContent>
      <p:pic>
        <p:nvPicPr>
          <p:cNvPr id="5" name="Picture 4" descr="A mathematical equation with numbers and symbols&#10;&#10;Description automatically generated">
            <a:extLst>
              <a:ext uri="{FF2B5EF4-FFF2-40B4-BE49-F238E27FC236}">
                <a16:creationId xmlns:a16="http://schemas.microsoft.com/office/drawing/2014/main" id="{1F2E507F-36F3-D04A-BA77-7422666DCBC1}"/>
              </a:ext>
            </a:extLst>
          </p:cNvPr>
          <p:cNvPicPr>
            <a:picLocks noChangeAspect="1"/>
          </p:cNvPicPr>
          <p:nvPr/>
        </p:nvPicPr>
        <p:blipFill>
          <a:blip r:embed="rId3"/>
          <a:stretch>
            <a:fillRect/>
          </a:stretch>
        </p:blipFill>
        <p:spPr>
          <a:xfrm>
            <a:off x="3808910" y="1113734"/>
            <a:ext cx="3898900" cy="1003300"/>
          </a:xfrm>
          <a:prstGeom prst="rect">
            <a:avLst/>
          </a:prstGeom>
        </p:spPr>
      </p:pic>
      <p:sp>
        <p:nvSpPr>
          <p:cNvPr id="6" name="Title 1">
            <a:extLst>
              <a:ext uri="{FF2B5EF4-FFF2-40B4-BE49-F238E27FC236}">
                <a16:creationId xmlns:a16="http://schemas.microsoft.com/office/drawing/2014/main" id="{443CAD84-AC1F-EC2E-0580-61C1E5DA9146}"/>
              </a:ext>
            </a:extLst>
          </p:cNvPr>
          <p:cNvSpPr txBox="1">
            <a:spLocks/>
          </p:cNvSpPr>
          <p:nvPr/>
        </p:nvSpPr>
        <p:spPr>
          <a:xfrm>
            <a:off x="231913"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The spin-orbit interaction</a:t>
            </a:r>
          </a:p>
        </p:txBody>
      </p:sp>
      <p:pic>
        <p:nvPicPr>
          <p:cNvPr id="8" name="Picture 7">
            <a:extLst>
              <a:ext uri="{FF2B5EF4-FFF2-40B4-BE49-F238E27FC236}">
                <a16:creationId xmlns:a16="http://schemas.microsoft.com/office/drawing/2014/main" id="{15C58D83-EC2E-EB22-C1B3-454FAD10297C}"/>
              </a:ext>
            </a:extLst>
          </p:cNvPr>
          <p:cNvPicPr>
            <a:picLocks noChangeAspect="1"/>
          </p:cNvPicPr>
          <p:nvPr/>
        </p:nvPicPr>
        <p:blipFill>
          <a:blip r:embed="rId4"/>
          <a:stretch>
            <a:fillRect/>
          </a:stretch>
        </p:blipFill>
        <p:spPr>
          <a:xfrm>
            <a:off x="2614061" y="5744266"/>
            <a:ext cx="5751304" cy="701379"/>
          </a:xfrm>
          <a:prstGeom prst="rect">
            <a:avLst/>
          </a:prstGeom>
        </p:spPr>
      </p:pic>
    </p:spTree>
    <p:extLst>
      <p:ext uri="{BB962C8B-B14F-4D97-AF65-F5344CB8AC3E}">
        <p14:creationId xmlns:p14="http://schemas.microsoft.com/office/powerpoint/2010/main" val="2383626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FE95204-47FD-1BA1-70DD-FAC845A1039B}"/>
              </a:ext>
            </a:extLst>
          </p:cNvPr>
          <p:cNvSpPr txBox="1">
            <a:spLocks/>
          </p:cNvSpPr>
          <p:nvPr/>
        </p:nvSpPr>
        <p:spPr>
          <a:xfrm>
            <a:off x="231913"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The spin-orbit interaction</a:t>
            </a:r>
          </a:p>
        </p:txBody>
      </p:sp>
      <p:pic>
        <p:nvPicPr>
          <p:cNvPr id="4" name="Picture 3" descr="A black math equation&#10;&#10;Description automatically generated with medium confidence">
            <a:extLst>
              <a:ext uri="{FF2B5EF4-FFF2-40B4-BE49-F238E27FC236}">
                <a16:creationId xmlns:a16="http://schemas.microsoft.com/office/drawing/2014/main" id="{20C4558A-CA2D-0721-BE31-AE9F7FEB3119}"/>
              </a:ext>
            </a:extLst>
          </p:cNvPr>
          <p:cNvPicPr>
            <a:picLocks noChangeAspect="1"/>
          </p:cNvPicPr>
          <p:nvPr/>
        </p:nvPicPr>
        <p:blipFill>
          <a:blip r:embed="rId2"/>
          <a:stretch>
            <a:fillRect/>
          </a:stretch>
        </p:blipFill>
        <p:spPr>
          <a:xfrm>
            <a:off x="2608118" y="842963"/>
            <a:ext cx="3733800" cy="965200"/>
          </a:xfrm>
          <a:prstGeom prst="rect">
            <a:avLst/>
          </a:prstGeom>
        </p:spPr>
      </p:pic>
      <p:sp>
        <p:nvSpPr>
          <p:cNvPr id="5" name="TextBox 4">
            <a:extLst>
              <a:ext uri="{FF2B5EF4-FFF2-40B4-BE49-F238E27FC236}">
                <a16:creationId xmlns:a16="http://schemas.microsoft.com/office/drawing/2014/main" id="{66EE7272-8CC0-A2B7-CD28-D7129873D183}"/>
              </a:ext>
            </a:extLst>
          </p:cNvPr>
          <p:cNvSpPr txBox="1"/>
          <p:nvPr/>
        </p:nvSpPr>
        <p:spPr>
          <a:xfrm>
            <a:off x="231913" y="1140897"/>
            <a:ext cx="10178749" cy="369332"/>
          </a:xfrm>
          <a:prstGeom prst="rect">
            <a:avLst/>
          </a:prstGeom>
          <a:noFill/>
        </p:spPr>
        <p:txBody>
          <a:bodyPr wrap="none" rtlCol="0">
            <a:spAutoFit/>
          </a:bodyPr>
          <a:lstStyle/>
          <a:p>
            <a:r>
              <a:rPr lang="en-US" dirty="0"/>
              <a:t>Therefore, we can write                                                                            and the eigenvalues of this operator are</a:t>
            </a:r>
          </a:p>
        </p:txBody>
      </p:sp>
      <p:pic>
        <p:nvPicPr>
          <p:cNvPr id="7" name="Picture 6" descr="A black text on a white background&#10;&#10;Description automatically generated">
            <a:extLst>
              <a:ext uri="{FF2B5EF4-FFF2-40B4-BE49-F238E27FC236}">
                <a16:creationId xmlns:a16="http://schemas.microsoft.com/office/drawing/2014/main" id="{3D763974-649A-314A-918C-1AC719974E82}"/>
              </a:ext>
            </a:extLst>
          </p:cNvPr>
          <p:cNvPicPr>
            <a:picLocks noChangeAspect="1"/>
          </p:cNvPicPr>
          <p:nvPr/>
        </p:nvPicPr>
        <p:blipFill>
          <a:blip r:embed="rId3"/>
          <a:stretch>
            <a:fillRect/>
          </a:stretch>
        </p:blipFill>
        <p:spPr>
          <a:xfrm>
            <a:off x="2608118" y="1808163"/>
            <a:ext cx="5008418" cy="101405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EB1A1AF-D63A-4D28-19D6-4BE5EC3E1D0D}"/>
                  </a:ext>
                </a:extLst>
              </p:cNvPr>
              <p:cNvSpPr txBox="1"/>
              <p:nvPr/>
            </p:nvSpPr>
            <p:spPr>
              <a:xfrm>
                <a:off x="231913" y="2982866"/>
                <a:ext cx="10726526" cy="646331"/>
              </a:xfrm>
              <a:prstGeom prst="rect">
                <a:avLst/>
              </a:prstGeom>
              <a:noFill/>
            </p:spPr>
            <p:txBody>
              <a:bodyPr wrap="none" rtlCol="0">
                <a:spAutoFit/>
              </a:bodyPr>
              <a:lstStyle/>
              <a:p>
                <a:r>
                  <a:rPr lang="en-US" sz="1800" dirty="0">
                    <a:effectLst/>
                    <a:latin typeface="ACaslonPro"/>
                  </a:rPr>
                  <a:t>In this case, of course  </a:t>
                </a:r>
                <a14:m>
                  <m:oMath xmlns:m="http://schemas.openxmlformats.org/officeDocument/2006/math">
                    <m:r>
                      <a:rPr lang="en-US" sz="1800" i="1" dirty="0" smtClean="0">
                        <a:effectLst/>
                        <a:latin typeface="Cambria Math" panose="02040503050406030204" pitchFamily="18" charset="0"/>
                      </a:rPr>
                      <m:t>𝑠</m:t>
                    </m:r>
                    <m:r>
                      <a:rPr lang="en-US" sz="1800" i="1" dirty="0" smtClean="0">
                        <a:effectLst/>
                        <a:latin typeface="Cambria Math" panose="02040503050406030204" pitchFamily="18" charset="0"/>
                      </a:rPr>
                      <m:t>=1/2</m:t>
                    </m:r>
                  </m:oMath>
                </a14:m>
                <a:r>
                  <a:rPr lang="en-US" dirty="0"/>
                  <a:t>. At this point, we are left with the calculation of the expectation value of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3</m:t>
                            </m:r>
                          </m:sup>
                        </m:sSup>
                      </m:e>
                    </m:d>
                  </m:oMath>
                </a14:m>
                <a:r>
                  <a:rPr lang="en-US" dirty="0"/>
                  <a:t>. </a:t>
                </a:r>
              </a:p>
              <a:p>
                <a:r>
                  <a:rPr lang="en-US" dirty="0"/>
                  <a:t>The explicit calculation gives </a:t>
                </a:r>
              </a:p>
            </p:txBody>
          </p:sp>
        </mc:Choice>
        <mc:Fallback xmlns="">
          <p:sp>
            <p:nvSpPr>
              <p:cNvPr id="8" name="TextBox 7">
                <a:extLst>
                  <a:ext uri="{FF2B5EF4-FFF2-40B4-BE49-F238E27FC236}">
                    <a16:creationId xmlns:a16="http://schemas.microsoft.com/office/drawing/2014/main" id="{EEB1A1AF-D63A-4D28-19D6-4BE5EC3E1D0D}"/>
                  </a:ext>
                </a:extLst>
              </p:cNvPr>
              <p:cNvSpPr txBox="1">
                <a:spLocks noRot="1" noChangeAspect="1" noMove="1" noResize="1" noEditPoints="1" noAdjustHandles="1" noChangeArrowheads="1" noChangeShapeType="1" noTextEdit="1"/>
              </p:cNvSpPr>
              <p:nvPr/>
            </p:nvSpPr>
            <p:spPr>
              <a:xfrm>
                <a:off x="231913" y="2982866"/>
                <a:ext cx="10726526" cy="646331"/>
              </a:xfrm>
              <a:prstGeom prst="rect">
                <a:avLst/>
              </a:prstGeom>
              <a:blipFill>
                <a:blip r:embed="rId4"/>
                <a:stretch>
                  <a:fillRect l="-473" t="-3846" b="-13462"/>
                </a:stretch>
              </a:blipFill>
            </p:spPr>
            <p:txBody>
              <a:bodyPr/>
              <a:lstStyle/>
              <a:p>
                <a:r>
                  <a:rPr lang="en-US">
                    <a:noFill/>
                  </a:rPr>
                  <a:t> </a:t>
                </a:r>
              </a:p>
            </p:txBody>
          </p:sp>
        </mc:Fallback>
      </mc:AlternateContent>
      <p:pic>
        <p:nvPicPr>
          <p:cNvPr id="10" name="Picture 9" descr="A black line with numbers and symbols&#10;&#10;Description automatically generated">
            <a:extLst>
              <a:ext uri="{FF2B5EF4-FFF2-40B4-BE49-F238E27FC236}">
                <a16:creationId xmlns:a16="http://schemas.microsoft.com/office/drawing/2014/main" id="{827391BD-2905-04EB-DB70-4D31BCECF7C9}"/>
              </a:ext>
            </a:extLst>
          </p:cNvPr>
          <p:cNvPicPr>
            <a:picLocks noChangeAspect="1"/>
          </p:cNvPicPr>
          <p:nvPr/>
        </p:nvPicPr>
        <p:blipFill>
          <a:blip r:embed="rId5"/>
          <a:stretch>
            <a:fillRect/>
          </a:stretch>
        </p:blipFill>
        <p:spPr>
          <a:xfrm>
            <a:off x="3370696" y="3545431"/>
            <a:ext cx="3747078" cy="934085"/>
          </a:xfrm>
          <a:prstGeom prst="rect">
            <a:avLst/>
          </a:prstGeom>
        </p:spPr>
      </p:pic>
      <p:sp>
        <p:nvSpPr>
          <p:cNvPr id="11" name="TextBox 10">
            <a:extLst>
              <a:ext uri="{FF2B5EF4-FFF2-40B4-BE49-F238E27FC236}">
                <a16:creationId xmlns:a16="http://schemas.microsoft.com/office/drawing/2014/main" id="{3C5B8156-00BE-928E-03F7-B761EDCFC4C7}"/>
              </a:ext>
            </a:extLst>
          </p:cNvPr>
          <p:cNvSpPr txBox="1"/>
          <p:nvPr/>
        </p:nvSpPr>
        <p:spPr>
          <a:xfrm>
            <a:off x="231913" y="4479516"/>
            <a:ext cx="2262479" cy="369332"/>
          </a:xfrm>
          <a:prstGeom prst="rect">
            <a:avLst/>
          </a:prstGeom>
          <a:noFill/>
        </p:spPr>
        <p:txBody>
          <a:bodyPr wrap="none" rtlCol="0">
            <a:spAutoFit/>
          </a:bodyPr>
          <a:lstStyle/>
          <a:p>
            <a:r>
              <a:rPr lang="en-US" sz="1800" dirty="0">
                <a:effectLst/>
                <a:latin typeface="ACaslonPro"/>
              </a:rPr>
              <a:t>and we conclude that </a:t>
            </a:r>
            <a:endParaRPr lang="en-US" dirty="0"/>
          </a:p>
        </p:txBody>
      </p:sp>
      <p:pic>
        <p:nvPicPr>
          <p:cNvPr id="13" name="Picture 12">
            <a:extLst>
              <a:ext uri="{FF2B5EF4-FFF2-40B4-BE49-F238E27FC236}">
                <a16:creationId xmlns:a16="http://schemas.microsoft.com/office/drawing/2014/main" id="{0C33E31A-7DA4-BA54-2E61-4392481F417B}"/>
              </a:ext>
            </a:extLst>
          </p:cNvPr>
          <p:cNvPicPr>
            <a:picLocks noChangeAspect="1"/>
          </p:cNvPicPr>
          <p:nvPr/>
        </p:nvPicPr>
        <p:blipFill>
          <a:blip r:embed="rId6"/>
          <a:stretch>
            <a:fillRect/>
          </a:stretch>
        </p:blipFill>
        <p:spPr>
          <a:xfrm>
            <a:off x="1751419" y="4948667"/>
            <a:ext cx="7101637" cy="753686"/>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634F413-595F-609A-EFBA-C1B76D3397AF}"/>
                  </a:ext>
                </a:extLst>
              </p:cNvPr>
              <p:cNvSpPr txBox="1"/>
              <p:nvPr/>
            </p:nvSpPr>
            <p:spPr>
              <a:xfrm>
                <a:off x="231913" y="6186241"/>
                <a:ext cx="3539987" cy="369332"/>
              </a:xfrm>
              <a:prstGeom prst="rect">
                <a:avLst/>
              </a:prstGeom>
              <a:noFill/>
            </p:spPr>
            <p:txBody>
              <a:bodyPr wrap="square">
                <a:spAutoFit/>
              </a:bodyPr>
              <a:lstStyle/>
              <a:p>
                <a:r>
                  <a:rPr lang="en-US" sz="1800" dirty="0">
                    <a:effectLst/>
                    <a:latin typeface="ACaslonPro"/>
                  </a:rPr>
                  <a:t>or, expressing it all in terms of </a:t>
                </a:r>
                <a14:m>
                  <m:oMath xmlns:m="http://schemas.openxmlformats.org/officeDocument/2006/math">
                    <m:sSub>
                      <m:sSubPr>
                        <m:ctrlPr>
                          <a:rPr lang="en-US" sz="1800" i="1" smtClean="0">
                            <a:effectLst/>
                            <a:latin typeface="Cambria Math" panose="02040503050406030204" pitchFamily="18" charset="0"/>
                          </a:rPr>
                        </m:ctrlPr>
                      </m:sSubPr>
                      <m:e>
                        <m:r>
                          <a:rPr lang="en-US" sz="1800" b="0" i="1" smtClean="0">
                            <a:effectLst/>
                            <a:latin typeface="Cambria Math" panose="02040503050406030204" pitchFamily="18" charset="0"/>
                          </a:rPr>
                          <m:t>𝐸</m:t>
                        </m:r>
                      </m:e>
                      <m:sub>
                        <m:r>
                          <a:rPr lang="en-US" sz="1800" b="0" i="1" smtClean="0">
                            <a:effectLst/>
                            <a:latin typeface="Cambria Math" panose="02040503050406030204" pitchFamily="18" charset="0"/>
                          </a:rPr>
                          <m:t>𝑛</m:t>
                        </m:r>
                      </m:sub>
                    </m:sSub>
                  </m:oMath>
                </a14:m>
                <a:r>
                  <a:rPr lang="en-US" sz="1800" dirty="0">
                    <a:effectLst/>
                    <a:latin typeface="ACaslonPro"/>
                  </a:rPr>
                  <a:t> </a:t>
                </a:r>
                <a:endParaRPr lang="en-US" dirty="0"/>
              </a:p>
            </p:txBody>
          </p:sp>
        </mc:Choice>
        <mc:Fallback xmlns="">
          <p:sp>
            <p:nvSpPr>
              <p:cNvPr id="15" name="TextBox 14">
                <a:extLst>
                  <a:ext uri="{FF2B5EF4-FFF2-40B4-BE49-F238E27FC236}">
                    <a16:creationId xmlns:a16="http://schemas.microsoft.com/office/drawing/2014/main" id="{F634F413-595F-609A-EFBA-C1B76D3397AF}"/>
                  </a:ext>
                </a:extLst>
              </p:cNvPr>
              <p:cNvSpPr txBox="1">
                <a:spLocks noRot="1" noChangeAspect="1" noMove="1" noResize="1" noEditPoints="1" noAdjustHandles="1" noChangeArrowheads="1" noChangeShapeType="1" noTextEdit="1"/>
              </p:cNvSpPr>
              <p:nvPr/>
            </p:nvSpPr>
            <p:spPr>
              <a:xfrm>
                <a:off x="231913" y="6186241"/>
                <a:ext cx="3539987" cy="369332"/>
              </a:xfrm>
              <a:prstGeom prst="rect">
                <a:avLst/>
              </a:prstGeom>
              <a:blipFill>
                <a:blip r:embed="rId7"/>
                <a:stretch>
                  <a:fillRect l="-1429" t="-10345" b="-31034"/>
                </a:stretch>
              </a:blipFill>
            </p:spPr>
            <p:txBody>
              <a:bodyPr/>
              <a:lstStyle/>
              <a:p>
                <a:r>
                  <a:rPr lang="en-US">
                    <a:noFill/>
                  </a:rPr>
                  <a:t> </a:t>
                </a:r>
              </a:p>
            </p:txBody>
          </p:sp>
        </mc:Fallback>
      </mc:AlternateContent>
      <p:pic>
        <p:nvPicPr>
          <p:cNvPr id="17" name="Picture 16" descr="A black symbols on a white background&#10;&#10;Description automatically generated">
            <a:extLst>
              <a:ext uri="{FF2B5EF4-FFF2-40B4-BE49-F238E27FC236}">
                <a16:creationId xmlns:a16="http://schemas.microsoft.com/office/drawing/2014/main" id="{E876E9AD-4026-BD22-319A-6F9A1DB7FF96}"/>
              </a:ext>
            </a:extLst>
          </p:cNvPr>
          <p:cNvPicPr>
            <a:picLocks noChangeAspect="1"/>
          </p:cNvPicPr>
          <p:nvPr/>
        </p:nvPicPr>
        <p:blipFill>
          <a:blip r:embed="rId8"/>
          <a:stretch>
            <a:fillRect/>
          </a:stretch>
        </p:blipFill>
        <p:spPr>
          <a:xfrm>
            <a:off x="3802692" y="5939627"/>
            <a:ext cx="5050364" cy="857790"/>
          </a:xfrm>
          <a:prstGeom prst="rect">
            <a:avLst/>
          </a:prstGeom>
        </p:spPr>
      </p:pic>
    </p:spTree>
    <p:extLst>
      <p:ext uri="{BB962C8B-B14F-4D97-AF65-F5344CB8AC3E}">
        <p14:creationId xmlns:p14="http://schemas.microsoft.com/office/powerpoint/2010/main" val="2664107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472BC21-73A9-45F7-F671-6297150F3567}"/>
              </a:ext>
            </a:extLst>
          </p:cNvPr>
          <p:cNvSpPr txBox="1">
            <a:spLocks/>
          </p:cNvSpPr>
          <p:nvPr/>
        </p:nvSpPr>
        <p:spPr>
          <a:xfrm>
            <a:off x="231913"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Recap: The spin-orbit interaction</a:t>
            </a:r>
          </a:p>
        </p:txBody>
      </p:sp>
      <p:sp>
        <p:nvSpPr>
          <p:cNvPr id="7" name="TextBox 6">
            <a:extLst>
              <a:ext uri="{FF2B5EF4-FFF2-40B4-BE49-F238E27FC236}">
                <a16:creationId xmlns:a16="http://schemas.microsoft.com/office/drawing/2014/main" id="{D90EAD9E-73B2-4139-AF9D-0679FEF5AA92}"/>
              </a:ext>
            </a:extLst>
          </p:cNvPr>
          <p:cNvSpPr txBox="1"/>
          <p:nvPr/>
        </p:nvSpPr>
        <p:spPr>
          <a:xfrm>
            <a:off x="231913" y="2020719"/>
            <a:ext cx="11883887" cy="646331"/>
          </a:xfrm>
          <a:prstGeom prst="rect">
            <a:avLst/>
          </a:prstGeom>
          <a:noFill/>
        </p:spPr>
        <p:txBody>
          <a:bodyPr wrap="square">
            <a:spAutoFit/>
          </a:bodyPr>
          <a:lstStyle/>
          <a:p>
            <a:r>
              <a:rPr lang="en-US" sz="1800" dirty="0">
                <a:effectLst/>
                <a:latin typeface="ACaslonPro"/>
              </a:rPr>
              <a:t>It is remarkable, considering the totally different physical mechanisms involved, that the relativistic correction and the spin-orbit coupling are of the same order </a:t>
            </a:r>
            <a:endParaRPr lang="en-US" dirty="0"/>
          </a:p>
        </p:txBody>
      </p:sp>
      <p:pic>
        <p:nvPicPr>
          <p:cNvPr id="9" name="Picture 8" descr="A black text on a white background&#10;&#10;Description automatically generated">
            <a:extLst>
              <a:ext uri="{FF2B5EF4-FFF2-40B4-BE49-F238E27FC236}">
                <a16:creationId xmlns:a16="http://schemas.microsoft.com/office/drawing/2014/main" id="{83FB55B6-E38B-B9D1-800A-2849C2B7B065}"/>
              </a:ext>
            </a:extLst>
          </p:cNvPr>
          <p:cNvPicPr>
            <a:picLocks noChangeAspect="1"/>
          </p:cNvPicPr>
          <p:nvPr/>
        </p:nvPicPr>
        <p:blipFill>
          <a:blip r:embed="rId2"/>
          <a:stretch>
            <a:fillRect/>
          </a:stretch>
        </p:blipFill>
        <p:spPr>
          <a:xfrm>
            <a:off x="5119255" y="2408321"/>
            <a:ext cx="1177636" cy="512490"/>
          </a:xfrm>
          <a:prstGeom prst="rect">
            <a:avLst/>
          </a:prstGeom>
        </p:spPr>
      </p:pic>
      <p:pic>
        <p:nvPicPr>
          <p:cNvPr id="10" name="Picture 9" descr="A black symbols on a white background&#10;&#10;Description automatically generated">
            <a:extLst>
              <a:ext uri="{FF2B5EF4-FFF2-40B4-BE49-F238E27FC236}">
                <a16:creationId xmlns:a16="http://schemas.microsoft.com/office/drawing/2014/main" id="{A613FFB0-5C94-F03D-F9D7-892B371FA2AD}"/>
              </a:ext>
            </a:extLst>
          </p:cNvPr>
          <p:cNvPicPr>
            <a:picLocks noChangeAspect="1"/>
          </p:cNvPicPr>
          <p:nvPr/>
        </p:nvPicPr>
        <p:blipFill>
          <a:blip r:embed="rId3"/>
          <a:stretch>
            <a:fillRect/>
          </a:stretch>
        </p:blipFill>
        <p:spPr>
          <a:xfrm>
            <a:off x="3279873" y="992201"/>
            <a:ext cx="5050364" cy="857790"/>
          </a:xfrm>
          <a:prstGeom prst="rect">
            <a:avLst/>
          </a:prstGeom>
        </p:spPr>
      </p:pic>
      <p:sp>
        <p:nvSpPr>
          <p:cNvPr id="11" name="TextBox 10">
            <a:extLst>
              <a:ext uri="{FF2B5EF4-FFF2-40B4-BE49-F238E27FC236}">
                <a16:creationId xmlns:a16="http://schemas.microsoft.com/office/drawing/2014/main" id="{4F8F5C93-B47F-C364-FCDB-437BE8EA54A7}"/>
              </a:ext>
            </a:extLst>
          </p:cNvPr>
          <p:cNvSpPr txBox="1"/>
          <p:nvPr/>
        </p:nvSpPr>
        <p:spPr>
          <a:xfrm>
            <a:off x="231913" y="3125076"/>
            <a:ext cx="5072479" cy="369332"/>
          </a:xfrm>
          <a:prstGeom prst="rect">
            <a:avLst/>
          </a:prstGeom>
          <a:noFill/>
        </p:spPr>
        <p:txBody>
          <a:bodyPr wrap="none" rtlCol="0">
            <a:spAutoFit/>
          </a:bodyPr>
          <a:lstStyle/>
          <a:p>
            <a:r>
              <a:rPr lang="en-US" dirty="0"/>
              <a:t>In fact, for the relativistic corrections we have found</a:t>
            </a:r>
          </a:p>
        </p:txBody>
      </p:sp>
      <p:pic>
        <p:nvPicPr>
          <p:cNvPr id="12" name="Picture 11" descr="A math equations with a white background&#10;&#10;Description automatically generated with medium confidence">
            <a:extLst>
              <a:ext uri="{FF2B5EF4-FFF2-40B4-BE49-F238E27FC236}">
                <a16:creationId xmlns:a16="http://schemas.microsoft.com/office/drawing/2014/main" id="{18A35022-2F49-E8C9-5D4C-AA80247B0DF4}"/>
              </a:ext>
            </a:extLst>
          </p:cNvPr>
          <p:cNvPicPr>
            <a:picLocks noChangeAspect="1"/>
          </p:cNvPicPr>
          <p:nvPr/>
        </p:nvPicPr>
        <p:blipFill>
          <a:blip r:embed="rId4"/>
          <a:stretch>
            <a:fillRect/>
          </a:stretch>
        </p:blipFill>
        <p:spPr>
          <a:xfrm>
            <a:off x="5304392" y="2827728"/>
            <a:ext cx="3508173" cy="968514"/>
          </a:xfrm>
          <a:prstGeom prst="rect">
            <a:avLst/>
          </a:prstGeom>
        </p:spPr>
      </p:pic>
      <p:sp>
        <p:nvSpPr>
          <p:cNvPr id="14" name="TextBox 13">
            <a:extLst>
              <a:ext uri="{FF2B5EF4-FFF2-40B4-BE49-F238E27FC236}">
                <a16:creationId xmlns:a16="http://schemas.microsoft.com/office/drawing/2014/main" id="{CE9597AE-C269-2AC2-943D-D04F1F86AB87}"/>
              </a:ext>
            </a:extLst>
          </p:cNvPr>
          <p:cNvSpPr txBox="1"/>
          <p:nvPr/>
        </p:nvSpPr>
        <p:spPr>
          <a:xfrm>
            <a:off x="231913" y="3893977"/>
            <a:ext cx="9209999" cy="369332"/>
          </a:xfrm>
          <a:prstGeom prst="rect">
            <a:avLst/>
          </a:prstGeom>
          <a:noFill/>
        </p:spPr>
        <p:txBody>
          <a:bodyPr wrap="square">
            <a:spAutoFit/>
          </a:bodyPr>
          <a:lstStyle/>
          <a:p>
            <a:r>
              <a:rPr lang="en-US" sz="1800" dirty="0">
                <a:effectLst/>
                <a:latin typeface="ACaslonPro"/>
              </a:rPr>
              <a:t>Adding them together, we get the complete fine-structure formula  </a:t>
            </a:r>
            <a:endParaRPr lang="en-US" dirty="0"/>
          </a:p>
        </p:txBody>
      </p:sp>
      <p:pic>
        <p:nvPicPr>
          <p:cNvPr id="16" name="Picture 15" descr="A number and a smile&#10;&#10;Description automatically generated with medium confidence">
            <a:extLst>
              <a:ext uri="{FF2B5EF4-FFF2-40B4-BE49-F238E27FC236}">
                <a16:creationId xmlns:a16="http://schemas.microsoft.com/office/drawing/2014/main" id="{A54392B0-D675-F7DC-FD56-4F403582AE88}"/>
              </a:ext>
            </a:extLst>
          </p:cNvPr>
          <p:cNvPicPr>
            <a:picLocks noChangeAspect="1"/>
          </p:cNvPicPr>
          <p:nvPr/>
        </p:nvPicPr>
        <p:blipFill>
          <a:blip r:embed="rId5"/>
          <a:stretch>
            <a:fillRect/>
          </a:stretch>
        </p:blipFill>
        <p:spPr>
          <a:xfrm>
            <a:off x="6542827" y="3684509"/>
            <a:ext cx="3390247" cy="871474"/>
          </a:xfrm>
          <a:prstGeom prst="rect">
            <a:avLst/>
          </a:prstGeom>
        </p:spPr>
      </p:pic>
      <p:sp>
        <p:nvSpPr>
          <p:cNvPr id="18" name="TextBox 17">
            <a:extLst>
              <a:ext uri="{FF2B5EF4-FFF2-40B4-BE49-F238E27FC236}">
                <a16:creationId xmlns:a16="http://schemas.microsoft.com/office/drawing/2014/main" id="{85DDB3BF-EF5B-CD26-2D1E-D0F41D9CBD06}"/>
              </a:ext>
            </a:extLst>
          </p:cNvPr>
          <p:cNvSpPr txBox="1"/>
          <p:nvPr/>
        </p:nvSpPr>
        <p:spPr>
          <a:xfrm>
            <a:off x="231913" y="4662878"/>
            <a:ext cx="11720945" cy="369332"/>
          </a:xfrm>
          <a:prstGeom prst="rect">
            <a:avLst/>
          </a:prstGeom>
          <a:noFill/>
        </p:spPr>
        <p:txBody>
          <a:bodyPr wrap="square">
            <a:spAutoFit/>
          </a:bodyPr>
          <a:lstStyle/>
          <a:p>
            <a:r>
              <a:rPr lang="en-US" sz="1800" dirty="0">
                <a:effectLst/>
                <a:latin typeface="ACaslonPro"/>
              </a:rPr>
              <a:t>Combining this </a:t>
            </a:r>
            <a:r>
              <a:rPr lang="en-US" sz="1800" dirty="0">
                <a:effectLst/>
                <a:highlight>
                  <a:srgbClr val="FFFF00"/>
                </a:highlight>
                <a:latin typeface="ACaslonPro"/>
              </a:rPr>
              <a:t>with the Bohr formula, we obtain the grand result for the energy levels of hydrogen, including fine structure</a:t>
            </a:r>
            <a:r>
              <a:rPr lang="en-US" sz="1800" dirty="0">
                <a:effectLst/>
                <a:latin typeface="ACaslonPro"/>
              </a:rPr>
              <a:t>: </a:t>
            </a:r>
            <a:endParaRPr lang="en-US" dirty="0"/>
          </a:p>
        </p:txBody>
      </p:sp>
      <p:pic>
        <p:nvPicPr>
          <p:cNvPr id="20" name="Picture 19" descr="A math equation with numbers and symbols&#10;&#10;Description automatically generated">
            <a:extLst>
              <a:ext uri="{FF2B5EF4-FFF2-40B4-BE49-F238E27FC236}">
                <a16:creationId xmlns:a16="http://schemas.microsoft.com/office/drawing/2014/main" id="{EB743786-56BF-882A-1BBE-A64DEEA6EEEB}"/>
              </a:ext>
            </a:extLst>
          </p:cNvPr>
          <p:cNvPicPr>
            <a:picLocks noChangeAspect="1"/>
          </p:cNvPicPr>
          <p:nvPr/>
        </p:nvPicPr>
        <p:blipFill>
          <a:blip r:embed="rId6"/>
          <a:stretch>
            <a:fillRect/>
          </a:stretch>
        </p:blipFill>
        <p:spPr>
          <a:xfrm>
            <a:off x="3637616" y="5255046"/>
            <a:ext cx="5072479" cy="1074047"/>
          </a:xfrm>
          <a:prstGeom prst="rect">
            <a:avLst/>
          </a:prstGeom>
        </p:spPr>
      </p:pic>
      <p:pic>
        <p:nvPicPr>
          <p:cNvPr id="2" name="Picture 2" descr="The Spin–Orbit Interaction | SpringerLink">
            <a:extLst>
              <a:ext uri="{FF2B5EF4-FFF2-40B4-BE49-F238E27FC236}">
                <a16:creationId xmlns:a16="http://schemas.microsoft.com/office/drawing/2014/main" id="{07A88508-419B-5BE2-F74F-CAA6BFA2F6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12565" y="288832"/>
            <a:ext cx="2995954" cy="162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151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21030E1-9B97-BE60-A98B-AB803F8D44D6}"/>
              </a:ext>
            </a:extLst>
          </p:cNvPr>
          <p:cNvSpPr txBox="1">
            <a:spLocks/>
          </p:cNvSpPr>
          <p:nvPr/>
        </p:nvSpPr>
        <p:spPr>
          <a:xfrm>
            <a:off x="231913"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10" name="Title 1">
            <a:extLst>
              <a:ext uri="{FF2B5EF4-FFF2-40B4-BE49-F238E27FC236}">
                <a16:creationId xmlns:a16="http://schemas.microsoft.com/office/drawing/2014/main" id="{E813DBD2-E3E7-39B7-F74D-D06AD784D941}"/>
              </a:ext>
            </a:extLst>
          </p:cNvPr>
          <p:cNvSpPr txBox="1">
            <a:spLocks/>
          </p:cNvSpPr>
          <p:nvPr/>
        </p:nvSpPr>
        <p:spPr>
          <a:xfrm>
            <a:off x="231913"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The spin-orbit interaction</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CBDFED6-28E2-E171-6254-05731A3ECA3A}"/>
                  </a:ext>
                </a:extLst>
              </p:cNvPr>
              <p:cNvSpPr txBox="1"/>
              <p:nvPr/>
            </p:nvSpPr>
            <p:spPr>
              <a:xfrm>
                <a:off x="231913" y="1054321"/>
                <a:ext cx="11502887" cy="1499641"/>
              </a:xfrm>
              <a:prstGeom prst="rect">
                <a:avLst/>
              </a:prstGeom>
              <a:noFill/>
            </p:spPr>
            <p:txBody>
              <a:bodyPr wrap="square">
                <a:spAutoFit/>
              </a:bodyPr>
              <a:lstStyle/>
              <a:p>
                <a:r>
                  <a:rPr lang="en-US" sz="1800" dirty="0">
                    <a:effectLst/>
                    <a:latin typeface="ACaslonPro"/>
                  </a:rPr>
                  <a:t>Fine structure (i.e., relativistic + spin-orbit corrections) breaks the degeneracy in </a:t>
                </a:r>
                <a14:m>
                  <m:oMath xmlns:m="http://schemas.openxmlformats.org/officeDocument/2006/math">
                    <m:r>
                      <a:rPr lang="en-US" sz="1800" i="1" dirty="0" smtClean="0">
                        <a:effectLst/>
                        <a:latin typeface="Cambria Math" panose="02040503050406030204" pitchFamily="18" charset="0"/>
                      </a:rPr>
                      <m:t>𝑙</m:t>
                    </m:r>
                  </m:oMath>
                </a14:m>
                <a:r>
                  <a:rPr lang="en-US" sz="1800" dirty="0">
                    <a:effectLst/>
                    <a:latin typeface="ACaslonPro"/>
                  </a:rPr>
                  <a:t> </a:t>
                </a:r>
                <a:r>
                  <a:rPr lang="en-US" dirty="0"/>
                  <a:t>(that is, for a given </a:t>
                </a:r>
                <a:r>
                  <a:rPr lang="en-US" i="1" dirty="0"/>
                  <a:t>n</a:t>
                </a:r>
                <a:r>
                  <a:rPr lang="en-US" dirty="0"/>
                  <a:t>, the different allowed values of </a:t>
                </a:r>
                <a14:m>
                  <m:oMath xmlns:m="http://schemas.openxmlformats.org/officeDocument/2006/math">
                    <m:r>
                      <a:rPr lang="en-US" i="1" dirty="0">
                        <a:latin typeface="Cambria Math" panose="02040503050406030204" pitchFamily="18" charset="0"/>
                      </a:rPr>
                      <m:t>𝑙</m:t>
                    </m:r>
                  </m:oMath>
                </a14:m>
                <a:r>
                  <a:rPr lang="en-US" dirty="0"/>
                  <a:t> do not all carry the same energy), but it still preserves degeneracy in </a:t>
                </a:r>
                <a:r>
                  <a:rPr lang="en-US" i="1" dirty="0"/>
                  <a:t>j </a:t>
                </a:r>
                <a:r>
                  <a:rPr lang="en-US" dirty="0"/>
                  <a:t>(see figure). The </a:t>
                </a:r>
                <a:r>
                  <a:rPr lang="en-US" i="1" dirty="0"/>
                  <a:t>z</a:t>
                </a:r>
                <a:r>
                  <a:rPr lang="en-US" dirty="0"/>
                  <a:t>-component eigenvalues for orbital and spin angular momentum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𝑙</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𝑠</m:t>
                        </m:r>
                      </m:sub>
                    </m:sSub>
                  </m:oMath>
                </a14:m>
                <a:r>
                  <a:rPr lang="en-US" dirty="0"/>
                  <a:t>) are no longer “good” quantum numbers—the stationary states are linear combinations of states with different values of these quantities; the “good” quantum numbers are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 </m:t>
                    </m:r>
                    <m:r>
                      <a:rPr lang="en-US" i="1" dirty="0" smtClean="0">
                        <a:latin typeface="Cambria Math" panose="02040503050406030204" pitchFamily="18" charset="0"/>
                      </a:rPr>
                      <m:t>𝑙</m:t>
                    </m:r>
                    <m:r>
                      <a:rPr lang="en-US" i="1" dirty="0" smtClean="0">
                        <a:latin typeface="Cambria Math" panose="02040503050406030204" pitchFamily="18" charset="0"/>
                      </a:rPr>
                      <m:t>, </m:t>
                    </m:r>
                    <m:r>
                      <a:rPr lang="en-US" i="1" dirty="0" smtClean="0">
                        <a:latin typeface="Cambria Math" panose="02040503050406030204" pitchFamily="18" charset="0"/>
                      </a:rPr>
                      <m:t>𝑠</m:t>
                    </m:r>
                    <m:r>
                      <a:rPr lang="en-US" i="1" dirty="0" smtClean="0">
                        <a:latin typeface="Cambria Math" panose="02040503050406030204" pitchFamily="18" charset="0"/>
                      </a:rPr>
                      <m:t>, </m:t>
                    </m:r>
                    <m:r>
                      <a:rPr lang="en-US" i="1" dirty="0" smtClean="0">
                        <a:latin typeface="Cambria Math" panose="02040503050406030204" pitchFamily="18" charset="0"/>
                      </a:rPr>
                      <m:t>𝑗</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𝑗</m:t>
                        </m:r>
                      </m:sub>
                    </m:sSub>
                  </m:oMath>
                </a14:m>
                <a:r>
                  <a:rPr lang="en-US" dirty="0"/>
                  <a:t>.</a:t>
                </a:r>
              </a:p>
            </p:txBody>
          </p:sp>
        </mc:Choice>
        <mc:Fallback xmlns="">
          <p:sp>
            <p:nvSpPr>
              <p:cNvPr id="12" name="TextBox 11">
                <a:extLst>
                  <a:ext uri="{FF2B5EF4-FFF2-40B4-BE49-F238E27FC236}">
                    <a16:creationId xmlns:a16="http://schemas.microsoft.com/office/drawing/2014/main" id="{DCBDFED6-28E2-E171-6254-05731A3ECA3A}"/>
                  </a:ext>
                </a:extLst>
              </p:cNvPr>
              <p:cNvSpPr txBox="1">
                <a:spLocks noRot="1" noChangeAspect="1" noMove="1" noResize="1" noEditPoints="1" noAdjustHandles="1" noChangeArrowheads="1" noChangeShapeType="1" noTextEdit="1"/>
              </p:cNvSpPr>
              <p:nvPr/>
            </p:nvSpPr>
            <p:spPr>
              <a:xfrm>
                <a:off x="231913" y="1054321"/>
                <a:ext cx="11502887" cy="1499641"/>
              </a:xfrm>
              <a:prstGeom prst="rect">
                <a:avLst/>
              </a:prstGeom>
              <a:blipFill>
                <a:blip r:embed="rId2"/>
                <a:stretch>
                  <a:fillRect l="-441" t="-2521" r="-441" b="-4202"/>
                </a:stretch>
              </a:blipFill>
            </p:spPr>
            <p:txBody>
              <a:bodyPr/>
              <a:lstStyle/>
              <a:p>
                <a:r>
                  <a:rPr lang="en-US">
                    <a:noFill/>
                  </a:rPr>
                  <a:t> </a:t>
                </a:r>
              </a:p>
            </p:txBody>
          </p:sp>
        </mc:Fallback>
      </mc:AlternateContent>
      <p:pic>
        <p:nvPicPr>
          <p:cNvPr id="14" name="Picture 13" descr="A diagram of a number of lines&#10;&#10;Description automatically generated with medium confidence">
            <a:extLst>
              <a:ext uri="{FF2B5EF4-FFF2-40B4-BE49-F238E27FC236}">
                <a16:creationId xmlns:a16="http://schemas.microsoft.com/office/drawing/2014/main" id="{E3648993-6B2B-4019-4792-141F0FEAEC7A}"/>
              </a:ext>
            </a:extLst>
          </p:cNvPr>
          <p:cNvPicPr>
            <a:picLocks noChangeAspect="1"/>
          </p:cNvPicPr>
          <p:nvPr/>
        </p:nvPicPr>
        <p:blipFill>
          <a:blip r:embed="rId3"/>
          <a:stretch>
            <a:fillRect/>
          </a:stretch>
        </p:blipFill>
        <p:spPr>
          <a:xfrm>
            <a:off x="6517961" y="2236392"/>
            <a:ext cx="5442126" cy="4323245"/>
          </a:xfrm>
          <a:prstGeom prst="rect">
            <a:avLst/>
          </a:prstGeom>
        </p:spPr>
      </p:pic>
      <p:grpSp>
        <p:nvGrpSpPr>
          <p:cNvPr id="9" name="Group 8">
            <a:extLst>
              <a:ext uri="{FF2B5EF4-FFF2-40B4-BE49-F238E27FC236}">
                <a16:creationId xmlns:a16="http://schemas.microsoft.com/office/drawing/2014/main" id="{359D61DC-ECFE-3500-AAC4-31238F21FF9C}"/>
              </a:ext>
            </a:extLst>
          </p:cNvPr>
          <p:cNvGrpSpPr/>
          <p:nvPr/>
        </p:nvGrpSpPr>
        <p:grpSpPr>
          <a:xfrm>
            <a:off x="103907" y="2880105"/>
            <a:ext cx="6096002" cy="3401866"/>
            <a:chOff x="-2" y="2880105"/>
            <a:chExt cx="6096002" cy="3401866"/>
          </a:xfrm>
        </p:grpSpPr>
        <p:pic>
          <p:nvPicPr>
            <p:cNvPr id="3" name="Picture 2" descr="A screenshot of a graph&#10;&#10;Description automatically generated">
              <a:extLst>
                <a:ext uri="{FF2B5EF4-FFF2-40B4-BE49-F238E27FC236}">
                  <a16:creationId xmlns:a16="http://schemas.microsoft.com/office/drawing/2014/main" id="{37ABB3DE-A59C-C645-84CF-51D873A31E4E}"/>
                </a:ext>
              </a:extLst>
            </p:cNvPr>
            <p:cNvPicPr>
              <a:picLocks noChangeAspect="1"/>
            </p:cNvPicPr>
            <p:nvPr/>
          </p:nvPicPr>
          <p:blipFill>
            <a:blip r:embed="rId4"/>
            <a:stretch>
              <a:fillRect/>
            </a:stretch>
          </p:blipFill>
          <p:spPr>
            <a:xfrm>
              <a:off x="-2" y="2880105"/>
              <a:ext cx="6096002" cy="3401866"/>
            </a:xfrm>
            <a:prstGeom prst="rect">
              <a:avLst/>
            </a:prstGeom>
          </p:spPr>
        </p:pic>
        <p:pic>
          <p:nvPicPr>
            <p:cNvPr id="8" name="Picture 7" descr="A white background with black and white text&#10;&#10;Description automatically generated with medium confidence">
              <a:extLst>
                <a:ext uri="{FF2B5EF4-FFF2-40B4-BE49-F238E27FC236}">
                  <a16:creationId xmlns:a16="http://schemas.microsoft.com/office/drawing/2014/main" id="{DEC7CB7B-96F6-2CF8-4D81-EFBA897AEE02}"/>
                </a:ext>
              </a:extLst>
            </p:cNvPr>
            <p:cNvPicPr>
              <a:picLocks noChangeAspect="1"/>
            </p:cNvPicPr>
            <p:nvPr/>
          </p:nvPicPr>
          <p:blipFill>
            <a:blip r:embed="rId5"/>
            <a:stretch>
              <a:fillRect/>
            </a:stretch>
          </p:blipFill>
          <p:spPr>
            <a:xfrm>
              <a:off x="4364182" y="5470893"/>
              <a:ext cx="1731817" cy="811077"/>
            </a:xfrm>
            <a:prstGeom prst="rect">
              <a:avLst/>
            </a:prstGeom>
          </p:spPr>
        </p:pic>
      </p:grpSp>
      <p:sp>
        <p:nvSpPr>
          <p:cNvPr id="11" name="Oval 10">
            <a:extLst>
              <a:ext uri="{FF2B5EF4-FFF2-40B4-BE49-F238E27FC236}">
                <a16:creationId xmlns:a16="http://schemas.microsoft.com/office/drawing/2014/main" id="{FC31424C-CF80-C5FA-3867-44C102F11E4B}"/>
              </a:ext>
            </a:extLst>
          </p:cNvPr>
          <p:cNvSpPr/>
          <p:nvPr/>
        </p:nvSpPr>
        <p:spPr>
          <a:xfrm>
            <a:off x="4686301" y="3782877"/>
            <a:ext cx="1267690" cy="139238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9C6DE0EF-57EC-C5A7-C8BF-19D86E6B29BA}"/>
              </a:ext>
            </a:extLst>
          </p:cNvPr>
          <p:cNvCxnSpPr>
            <a:stCxn id="11" idx="3"/>
          </p:cNvCxnSpPr>
          <p:nvPr/>
        </p:nvCxnSpPr>
        <p:spPr>
          <a:xfrm flipH="1">
            <a:off x="4270664" y="4971349"/>
            <a:ext cx="601286" cy="1512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E7DFE14-65F7-A02B-F76A-8F571F0754DA}"/>
              </a:ext>
            </a:extLst>
          </p:cNvPr>
          <p:cNvSpPr txBox="1"/>
          <p:nvPr/>
        </p:nvSpPr>
        <p:spPr>
          <a:xfrm>
            <a:off x="2192481" y="6483927"/>
            <a:ext cx="3672544" cy="369332"/>
          </a:xfrm>
          <a:prstGeom prst="rect">
            <a:avLst/>
          </a:prstGeom>
          <a:noFill/>
        </p:spPr>
        <p:txBody>
          <a:bodyPr wrap="none" rtlCol="0">
            <a:spAutoFit/>
          </a:bodyPr>
          <a:lstStyle/>
          <a:p>
            <a:r>
              <a:rPr lang="en-US" dirty="0"/>
              <a:t>And we are going to explore this now</a:t>
            </a:r>
          </a:p>
        </p:txBody>
      </p:sp>
    </p:spTree>
    <p:extLst>
      <p:ext uri="{BB962C8B-B14F-4D97-AF65-F5344CB8AC3E}">
        <p14:creationId xmlns:p14="http://schemas.microsoft.com/office/powerpoint/2010/main" val="22598523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2C916-FAC0-D3DB-1F5E-2CC2ED3E20F1}"/>
              </a:ext>
            </a:extLst>
          </p:cNvPr>
          <p:cNvSpPr>
            <a:spLocks noGrp="1"/>
          </p:cNvSpPr>
          <p:nvPr>
            <p:ph type="title"/>
          </p:nvPr>
        </p:nvSpPr>
        <p:spPr>
          <a:xfrm>
            <a:off x="277091" y="0"/>
            <a:ext cx="10515600" cy="1325563"/>
          </a:xfrm>
        </p:spPr>
        <p:txBody>
          <a:bodyPr/>
          <a:lstStyle/>
          <a:p>
            <a:r>
              <a:rPr lang="en-US" b="1" dirty="0"/>
              <a:t>The Zeeman Effect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099CED0-DB91-5318-EB4E-BF5D3A06D3A6}"/>
                  </a:ext>
                </a:extLst>
              </p:cNvPr>
              <p:cNvSpPr txBox="1"/>
              <p:nvPr/>
            </p:nvSpPr>
            <p:spPr>
              <a:xfrm>
                <a:off x="171450" y="1062243"/>
                <a:ext cx="11830050" cy="646331"/>
              </a:xfrm>
              <a:prstGeom prst="rect">
                <a:avLst/>
              </a:prstGeom>
              <a:noFill/>
            </p:spPr>
            <p:txBody>
              <a:bodyPr wrap="square">
                <a:spAutoFit/>
              </a:bodyPr>
              <a:lstStyle/>
              <a:p>
                <a:r>
                  <a:rPr lang="en-US" sz="1800" dirty="0">
                    <a:effectLst/>
                    <a:latin typeface="ACaslonPro"/>
                  </a:rPr>
                  <a:t>When an atom is placed in a uniform external magnetic field </a:t>
                </a:r>
                <a14:m>
                  <m:oMath xmlns:m="http://schemas.openxmlformats.org/officeDocument/2006/math">
                    <m:sSub>
                      <m:sSubPr>
                        <m:ctrlPr>
                          <a:rPr lang="en-US" sz="1800" i="1" smtClean="0">
                            <a:effectLst/>
                            <a:latin typeface="Cambria Math" panose="02040503050406030204" pitchFamily="18" charset="0"/>
                          </a:rPr>
                        </m:ctrlPr>
                      </m:sSubPr>
                      <m:e>
                        <m:r>
                          <a:rPr lang="en-US" sz="1800" b="1" i="1" smtClean="0">
                            <a:effectLst/>
                            <a:latin typeface="Cambria Math" panose="02040503050406030204" pitchFamily="18" charset="0"/>
                          </a:rPr>
                          <m:t>𝑩</m:t>
                        </m:r>
                      </m:e>
                      <m:sub>
                        <m:r>
                          <a:rPr lang="en-US" sz="1800" b="0" i="1" smtClean="0">
                            <a:effectLst/>
                            <a:latin typeface="Cambria Math" panose="02040503050406030204" pitchFamily="18" charset="0"/>
                          </a:rPr>
                          <m:t>𝑒𝑥𝑡</m:t>
                        </m:r>
                      </m:sub>
                    </m:sSub>
                  </m:oMath>
                </a14:m>
                <a:r>
                  <a:rPr lang="en-US" sz="1800" dirty="0">
                    <a:effectLst/>
                    <a:latin typeface="ACaslonPro"/>
                  </a:rPr>
                  <a:t> </a:t>
                </a:r>
                <a:r>
                  <a:rPr lang="en-US" dirty="0"/>
                  <a:t>the energy levels are shifted. This phenomenon is known as the </a:t>
                </a:r>
                <a:r>
                  <a:rPr lang="en-US" b="1" dirty="0"/>
                  <a:t>Zeeman effect</a:t>
                </a:r>
                <a:r>
                  <a:rPr lang="en-US" dirty="0"/>
                  <a:t>. For a single electron, the perturbation is </a:t>
                </a:r>
                <a:r>
                  <a:rPr lang="en-US" sz="1800" dirty="0">
                    <a:effectLst/>
                    <a:latin typeface="ACaslonPro"/>
                  </a:rPr>
                  <a:t> </a:t>
                </a:r>
                <a:endParaRPr lang="en-US" dirty="0"/>
              </a:p>
            </p:txBody>
          </p:sp>
        </mc:Choice>
        <mc:Fallback xmlns="">
          <p:sp>
            <p:nvSpPr>
              <p:cNvPr id="4" name="TextBox 3">
                <a:extLst>
                  <a:ext uri="{FF2B5EF4-FFF2-40B4-BE49-F238E27FC236}">
                    <a16:creationId xmlns:a16="http://schemas.microsoft.com/office/drawing/2014/main" id="{4099CED0-DB91-5318-EB4E-BF5D3A06D3A6}"/>
                  </a:ext>
                </a:extLst>
              </p:cNvPr>
              <p:cNvSpPr txBox="1">
                <a:spLocks noRot="1" noChangeAspect="1" noMove="1" noResize="1" noEditPoints="1" noAdjustHandles="1" noChangeArrowheads="1" noChangeShapeType="1" noTextEdit="1"/>
              </p:cNvSpPr>
              <p:nvPr/>
            </p:nvSpPr>
            <p:spPr>
              <a:xfrm>
                <a:off x="171450" y="1062243"/>
                <a:ext cx="11830050" cy="646331"/>
              </a:xfrm>
              <a:prstGeom prst="rect">
                <a:avLst/>
              </a:prstGeom>
              <a:blipFill>
                <a:blip r:embed="rId2"/>
                <a:stretch>
                  <a:fillRect l="-429" t="-3846" b="-13462"/>
                </a:stretch>
              </a:blipFill>
            </p:spPr>
            <p:txBody>
              <a:bodyPr/>
              <a:lstStyle/>
              <a:p>
                <a:r>
                  <a:rPr lang="en-US">
                    <a:noFill/>
                  </a:rPr>
                  <a:t> </a:t>
                </a:r>
              </a:p>
            </p:txBody>
          </p:sp>
        </mc:Fallback>
      </mc:AlternateContent>
      <p:pic>
        <p:nvPicPr>
          <p:cNvPr id="6" name="Picture 5" descr="A math symbols on a white background&#10;&#10;Description automatically generated">
            <a:extLst>
              <a:ext uri="{FF2B5EF4-FFF2-40B4-BE49-F238E27FC236}">
                <a16:creationId xmlns:a16="http://schemas.microsoft.com/office/drawing/2014/main" id="{B1A5DDF0-1DF9-04EC-9935-7420C14A8055}"/>
              </a:ext>
            </a:extLst>
          </p:cNvPr>
          <p:cNvPicPr>
            <a:picLocks noChangeAspect="1"/>
          </p:cNvPicPr>
          <p:nvPr/>
        </p:nvPicPr>
        <p:blipFill>
          <a:blip r:embed="rId3"/>
          <a:stretch>
            <a:fillRect/>
          </a:stretch>
        </p:blipFill>
        <p:spPr>
          <a:xfrm>
            <a:off x="3640282" y="1708574"/>
            <a:ext cx="3332018" cy="720756"/>
          </a:xfrm>
          <a:prstGeom prst="rect">
            <a:avLst/>
          </a:prstGeom>
        </p:spPr>
      </p:pic>
      <p:pic>
        <p:nvPicPr>
          <p:cNvPr id="8" name="Picture 7" descr="A black lines and a white background&#10;&#10;Description automatically generated with medium confidence">
            <a:extLst>
              <a:ext uri="{FF2B5EF4-FFF2-40B4-BE49-F238E27FC236}">
                <a16:creationId xmlns:a16="http://schemas.microsoft.com/office/drawing/2014/main" id="{6C253C20-841A-B37F-04CB-8145A8E26F4D}"/>
              </a:ext>
            </a:extLst>
          </p:cNvPr>
          <p:cNvPicPr>
            <a:picLocks noChangeAspect="1"/>
          </p:cNvPicPr>
          <p:nvPr/>
        </p:nvPicPr>
        <p:blipFill>
          <a:blip r:embed="rId4"/>
          <a:stretch>
            <a:fillRect/>
          </a:stretch>
        </p:blipFill>
        <p:spPr>
          <a:xfrm>
            <a:off x="367146" y="2770817"/>
            <a:ext cx="1492827" cy="703143"/>
          </a:xfrm>
          <a:prstGeom prst="rect">
            <a:avLst/>
          </a:prstGeom>
        </p:spPr>
      </p:pic>
      <p:sp>
        <p:nvSpPr>
          <p:cNvPr id="10" name="TextBox 9">
            <a:extLst>
              <a:ext uri="{FF2B5EF4-FFF2-40B4-BE49-F238E27FC236}">
                <a16:creationId xmlns:a16="http://schemas.microsoft.com/office/drawing/2014/main" id="{795B463B-8311-6713-DBAE-B7C9A374E320}"/>
              </a:ext>
            </a:extLst>
          </p:cNvPr>
          <p:cNvSpPr txBox="1"/>
          <p:nvPr/>
        </p:nvSpPr>
        <p:spPr>
          <a:xfrm>
            <a:off x="2021032" y="2918799"/>
            <a:ext cx="6099462" cy="369332"/>
          </a:xfrm>
          <a:prstGeom prst="rect">
            <a:avLst/>
          </a:prstGeom>
          <a:noFill/>
        </p:spPr>
        <p:txBody>
          <a:bodyPr wrap="square">
            <a:spAutoFit/>
          </a:bodyPr>
          <a:lstStyle/>
          <a:p>
            <a:r>
              <a:rPr lang="en-US" sz="1800" dirty="0">
                <a:effectLst/>
                <a:latin typeface="ACaslonPro"/>
              </a:rPr>
              <a:t>magnetic dipole moment associated with electron spin</a:t>
            </a:r>
            <a:endParaRPr lang="en-US" dirty="0"/>
          </a:p>
        </p:txBody>
      </p:sp>
      <p:pic>
        <p:nvPicPr>
          <p:cNvPr id="12" name="Picture 11" descr="A black line with numbers&#10;&#10;Description automatically generated with medium confidence">
            <a:extLst>
              <a:ext uri="{FF2B5EF4-FFF2-40B4-BE49-F238E27FC236}">
                <a16:creationId xmlns:a16="http://schemas.microsoft.com/office/drawing/2014/main" id="{2B002508-B2E6-6D42-9332-956664A2EF35}"/>
              </a:ext>
            </a:extLst>
          </p:cNvPr>
          <p:cNvPicPr>
            <a:picLocks noChangeAspect="1"/>
          </p:cNvPicPr>
          <p:nvPr/>
        </p:nvPicPr>
        <p:blipFill>
          <a:blip r:embed="rId5"/>
          <a:stretch>
            <a:fillRect/>
          </a:stretch>
        </p:blipFill>
        <p:spPr>
          <a:xfrm>
            <a:off x="277091" y="3688685"/>
            <a:ext cx="1664855" cy="723850"/>
          </a:xfrm>
          <a:prstGeom prst="rect">
            <a:avLst/>
          </a:prstGeom>
        </p:spPr>
      </p:pic>
      <p:sp>
        <p:nvSpPr>
          <p:cNvPr id="14" name="TextBox 13">
            <a:extLst>
              <a:ext uri="{FF2B5EF4-FFF2-40B4-BE49-F238E27FC236}">
                <a16:creationId xmlns:a16="http://schemas.microsoft.com/office/drawing/2014/main" id="{1E5E8E5C-2983-3FB5-0D13-676563332979}"/>
              </a:ext>
            </a:extLst>
          </p:cNvPr>
          <p:cNvSpPr txBox="1"/>
          <p:nvPr/>
        </p:nvSpPr>
        <p:spPr>
          <a:xfrm>
            <a:off x="2000828" y="3865944"/>
            <a:ext cx="6099462" cy="369332"/>
          </a:xfrm>
          <a:prstGeom prst="rect">
            <a:avLst/>
          </a:prstGeom>
          <a:noFill/>
        </p:spPr>
        <p:txBody>
          <a:bodyPr wrap="square">
            <a:spAutoFit/>
          </a:bodyPr>
          <a:lstStyle/>
          <a:p>
            <a:r>
              <a:rPr lang="en-US" sz="1800" dirty="0">
                <a:effectLst/>
                <a:latin typeface="ACaslonPro"/>
              </a:rPr>
              <a:t>dipole moment associated with orbital motion </a:t>
            </a:r>
            <a:endParaRPr lang="en-US" dirty="0"/>
          </a:p>
        </p:txBody>
      </p:sp>
      <p:pic>
        <p:nvPicPr>
          <p:cNvPr id="16" name="Picture 15" descr="A black and white math symbols&#10;&#10;Description automatically generated">
            <a:extLst>
              <a:ext uri="{FF2B5EF4-FFF2-40B4-BE49-F238E27FC236}">
                <a16:creationId xmlns:a16="http://schemas.microsoft.com/office/drawing/2014/main" id="{BBA54290-3C90-3CB1-BD26-9AB123012F5C}"/>
              </a:ext>
            </a:extLst>
          </p:cNvPr>
          <p:cNvPicPr>
            <a:picLocks noChangeAspect="1"/>
          </p:cNvPicPr>
          <p:nvPr/>
        </p:nvPicPr>
        <p:blipFill>
          <a:blip r:embed="rId6"/>
          <a:stretch>
            <a:fillRect/>
          </a:stretch>
        </p:blipFill>
        <p:spPr>
          <a:xfrm>
            <a:off x="3433041" y="4287231"/>
            <a:ext cx="3539259" cy="851822"/>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9C3C90E-E42F-C665-5841-2BA4A0C6FCD7}"/>
                  </a:ext>
                </a:extLst>
              </p:cNvPr>
              <p:cNvSpPr txBox="1"/>
              <p:nvPr/>
            </p:nvSpPr>
            <p:spPr>
              <a:xfrm>
                <a:off x="171450" y="5256804"/>
                <a:ext cx="12020550" cy="1200329"/>
              </a:xfrm>
              <a:prstGeom prst="rect">
                <a:avLst/>
              </a:prstGeom>
              <a:noFill/>
            </p:spPr>
            <p:txBody>
              <a:bodyPr wrap="square">
                <a:spAutoFit/>
              </a:bodyPr>
              <a:lstStyle/>
              <a:p>
                <a:r>
                  <a:rPr lang="en-US" sz="1800" dirty="0">
                    <a:effectLst/>
                    <a:latin typeface="ACaslonPro"/>
                  </a:rPr>
                  <a:t>The nature of the Zeeman splitting depends critically on the strength of the external field in comparison with the </a:t>
                </a:r>
                <a:r>
                  <a:rPr lang="en-US" sz="1800" i="1" dirty="0">
                    <a:effectLst/>
                    <a:latin typeface="ACaslonPro"/>
                  </a:rPr>
                  <a:t>internal </a:t>
                </a:r>
                <a:r>
                  <a:rPr lang="en-US" sz="1800" dirty="0">
                    <a:effectLst/>
                    <a:latin typeface="ACaslonPro"/>
                  </a:rPr>
                  <a:t>field that gives rise to spin-orbit coupling. We have two cases: </a:t>
                </a:r>
              </a:p>
              <a:p>
                <a:pPr marL="285750" indent="-285750">
                  <a:buFont typeface="Arial" panose="020B0604020202020204" pitchFamily="34" charset="0"/>
                  <a:buChar char="•"/>
                </a:pPr>
                <a14:m>
                  <m:oMath xmlns:m="http://schemas.openxmlformats.org/officeDocument/2006/math">
                    <m:sSub>
                      <m:sSubPr>
                        <m:ctrlPr>
                          <a:rPr lang="en-US" sz="1800" i="1" smtClean="0">
                            <a:effectLst/>
                            <a:latin typeface="Cambria Math" panose="02040503050406030204" pitchFamily="18" charset="0"/>
                          </a:rPr>
                        </m:ctrlPr>
                      </m:sSubPr>
                      <m:e>
                        <m:r>
                          <a:rPr lang="en-US" sz="1800" b="1" i="1" smtClean="0">
                            <a:effectLst/>
                            <a:latin typeface="Cambria Math" panose="02040503050406030204" pitchFamily="18" charset="0"/>
                          </a:rPr>
                          <m:t>𝑩</m:t>
                        </m:r>
                      </m:e>
                      <m:sub>
                        <m:r>
                          <a:rPr lang="en-US" sz="1800" b="0" i="1" smtClean="0">
                            <a:effectLst/>
                            <a:latin typeface="Cambria Math" panose="02040503050406030204" pitchFamily="18" charset="0"/>
                          </a:rPr>
                          <m:t>𝑒𝑥𝑡</m:t>
                        </m:r>
                      </m:sub>
                    </m:sSub>
                    <m:r>
                      <a:rPr lang="en-US" sz="1800" b="0" i="1" smtClean="0">
                        <a:effectLst/>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𝑩</m:t>
                        </m:r>
                      </m:e>
                      <m:sub>
                        <m:r>
                          <a:rPr lang="en-US" b="0" i="1" smtClean="0">
                            <a:latin typeface="Cambria Math" panose="02040503050406030204" pitchFamily="18" charset="0"/>
                          </a:rPr>
                          <m:t>𝑖𝑛𝑡</m:t>
                        </m:r>
                      </m:sub>
                    </m:sSub>
                  </m:oMath>
                </a14:m>
                <a:r>
                  <a:rPr lang="en-US" dirty="0"/>
                  <a:t> then fine structure dominates, and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𝐻</m:t>
                        </m:r>
                      </m:e>
                      <m:sub>
                        <m:r>
                          <a:rPr lang="en-US" b="0" i="1" smtClean="0">
                            <a:latin typeface="Cambria Math" panose="02040503050406030204" pitchFamily="18" charset="0"/>
                          </a:rPr>
                          <m:t>𝑧</m:t>
                        </m:r>
                      </m:sub>
                      <m:sup>
                        <m:r>
                          <a:rPr lang="en-US" b="0" i="1" smtClean="0">
                            <a:latin typeface="Cambria Math" panose="02040503050406030204" pitchFamily="18" charset="0"/>
                          </a:rPr>
                          <m:t>′</m:t>
                        </m:r>
                      </m:sup>
                    </m:sSubSup>
                  </m:oMath>
                </a14:m>
                <a:r>
                  <a:rPr lang="en-US" dirty="0"/>
                  <a:t> can be treated as a small perturbation. </a:t>
                </a:r>
              </a:p>
              <a:p>
                <a:pPr marL="285750" indent="-285750">
                  <a:buFont typeface="Arial" panose="020B0604020202020204" pitchFamily="34" charset="0"/>
                  <a:buChar char="•"/>
                </a:pPr>
                <a14:m>
                  <m:oMath xmlns:m="http://schemas.openxmlformats.org/officeDocument/2006/math">
                    <m:sSub>
                      <m:sSubPr>
                        <m:ctrlPr>
                          <a:rPr lang="en-US" sz="1800" i="1" smtClean="0">
                            <a:effectLst/>
                            <a:latin typeface="Cambria Math" panose="02040503050406030204" pitchFamily="18" charset="0"/>
                          </a:rPr>
                        </m:ctrlPr>
                      </m:sSubPr>
                      <m:e>
                        <m:r>
                          <a:rPr lang="en-US" sz="1800" b="1" i="1" smtClean="0">
                            <a:effectLst/>
                            <a:latin typeface="Cambria Math" panose="02040503050406030204" pitchFamily="18" charset="0"/>
                          </a:rPr>
                          <m:t>𝑩</m:t>
                        </m:r>
                      </m:e>
                      <m:sub>
                        <m:r>
                          <a:rPr lang="en-US" sz="1800" b="0" i="1" smtClean="0">
                            <a:effectLst/>
                            <a:latin typeface="Cambria Math" panose="02040503050406030204" pitchFamily="18" charset="0"/>
                          </a:rPr>
                          <m:t>𝑒𝑥𝑡</m:t>
                        </m:r>
                      </m:sub>
                    </m:sSub>
                    <m:r>
                      <a:rPr lang="en-US" sz="1800" b="0" i="1" smtClean="0">
                        <a:effectLst/>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𝑩</m:t>
                        </m:r>
                      </m:e>
                      <m:sub>
                        <m:r>
                          <a:rPr lang="en-US" i="1">
                            <a:latin typeface="Cambria Math" panose="02040503050406030204" pitchFamily="18" charset="0"/>
                          </a:rPr>
                          <m:t>𝑖𝑛𝑡</m:t>
                        </m:r>
                      </m:sub>
                    </m:sSub>
                  </m:oMath>
                </a14:m>
                <a:r>
                  <a:rPr lang="en-US" dirty="0"/>
                  <a:t> then the Zeeman effect dominates, and fine structure becomes the perturbation. </a:t>
                </a:r>
              </a:p>
            </p:txBody>
          </p:sp>
        </mc:Choice>
        <mc:Fallback xmlns="">
          <p:sp>
            <p:nvSpPr>
              <p:cNvPr id="18" name="TextBox 17">
                <a:extLst>
                  <a:ext uri="{FF2B5EF4-FFF2-40B4-BE49-F238E27FC236}">
                    <a16:creationId xmlns:a16="http://schemas.microsoft.com/office/drawing/2014/main" id="{59C3C90E-E42F-C665-5841-2BA4A0C6FCD7}"/>
                  </a:ext>
                </a:extLst>
              </p:cNvPr>
              <p:cNvSpPr txBox="1">
                <a:spLocks noRot="1" noChangeAspect="1" noMove="1" noResize="1" noEditPoints="1" noAdjustHandles="1" noChangeArrowheads="1" noChangeShapeType="1" noTextEdit="1"/>
              </p:cNvSpPr>
              <p:nvPr/>
            </p:nvSpPr>
            <p:spPr>
              <a:xfrm>
                <a:off x="171450" y="5256804"/>
                <a:ext cx="12020550" cy="1200329"/>
              </a:xfrm>
              <a:prstGeom prst="rect">
                <a:avLst/>
              </a:prstGeom>
              <a:blipFill>
                <a:blip r:embed="rId7"/>
                <a:stretch>
                  <a:fillRect l="-422" t="-2083" b="-7292"/>
                </a:stretch>
              </a:blipFill>
            </p:spPr>
            <p:txBody>
              <a:bodyPr/>
              <a:lstStyle/>
              <a:p>
                <a:r>
                  <a:rPr lang="en-US">
                    <a:noFill/>
                  </a:rPr>
                  <a:t> </a:t>
                </a:r>
              </a:p>
            </p:txBody>
          </p:sp>
        </mc:Fallback>
      </mc:AlternateContent>
    </p:spTree>
    <p:extLst>
      <p:ext uri="{BB962C8B-B14F-4D97-AF65-F5344CB8AC3E}">
        <p14:creationId xmlns:p14="http://schemas.microsoft.com/office/powerpoint/2010/main" val="2787555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6C5D02-4045-E958-B1BA-F79E08ABF6BC}"/>
              </a:ext>
            </a:extLst>
          </p:cNvPr>
          <p:cNvSpPr>
            <a:spLocks noGrp="1"/>
          </p:cNvSpPr>
          <p:nvPr>
            <p:ph type="title"/>
          </p:nvPr>
        </p:nvSpPr>
        <p:spPr/>
        <p:txBody>
          <a:bodyPr/>
          <a:lstStyle/>
          <a:p>
            <a:r>
              <a:rPr lang="en-US" b="1" dirty="0"/>
              <a:t>Outline</a:t>
            </a:r>
          </a:p>
        </p:txBody>
      </p:sp>
      <p:sp>
        <p:nvSpPr>
          <p:cNvPr id="4" name="Content Placeholder 3">
            <a:extLst>
              <a:ext uri="{FF2B5EF4-FFF2-40B4-BE49-F238E27FC236}">
                <a16:creationId xmlns:a16="http://schemas.microsoft.com/office/drawing/2014/main" id="{E57347F8-3AFC-2E9C-0659-7516EB8E7F06}"/>
              </a:ext>
            </a:extLst>
          </p:cNvPr>
          <p:cNvSpPr>
            <a:spLocks noGrp="1"/>
          </p:cNvSpPr>
          <p:nvPr>
            <p:ph idx="1"/>
          </p:nvPr>
        </p:nvSpPr>
        <p:spPr/>
        <p:txBody>
          <a:bodyPr/>
          <a:lstStyle/>
          <a:p>
            <a:pPr marL="0" indent="0">
              <a:buNone/>
            </a:pPr>
            <a:endParaRPr lang="en-US" dirty="0"/>
          </a:p>
          <a:p>
            <a:r>
              <a:rPr lang="en-US" dirty="0"/>
              <a:t>Spin-Orbit Interaction</a:t>
            </a:r>
          </a:p>
          <a:p>
            <a:r>
              <a:rPr lang="en-US" dirty="0"/>
              <a:t>g-factor of the electron</a:t>
            </a:r>
          </a:p>
          <a:p>
            <a:r>
              <a:rPr lang="en-US" dirty="0"/>
              <a:t>Thomas precession</a:t>
            </a:r>
          </a:p>
          <a:p>
            <a:r>
              <a:rPr lang="en-US" dirty="0"/>
              <a:t>Fine Structure of the Hydrogen atom</a:t>
            </a:r>
          </a:p>
          <a:p>
            <a:r>
              <a:rPr lang="en-US" dirty="0"/>
              <a:t>Weak Zeeman Effect</a:t>
            </a:r>
          </a:p>
          <a:p>
            <a:endParaRPr lang="en-US" dirty="0"/>
          </a:p>
        </p:txBody>
      </p:sp>
    </p:spTree>
    <p:extLst>
      <p:ext uri="{BB962C8B-B14F-4D97-AF65-F5344CB8AC3E}">
        <p14:creationId xmlns:p14="http://schemas.microsoft.com/office/powerpoint/2010/main" val="33992720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57ACEFA-01B2-5C6A-D051-30CB695C4D8C}"/>
              </a:ext>
            </a:extLst>
          </p:cNvPr>
          <p:cNvSpPr txBox="1">
            <a:spLocks/>
          </p:cNvSpPr>
          <p:nvPr/>
        </p:nvSpPr>
        <p:spPr>
          <a:xfrm>
            <a:off x="277091"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The Zeeman Effect </a:t>
            </a:r>
          </a:p>
        </p:txBody>
      </p:sp>
      <p:pic>
        <p:nvPicPr>
          <p:cNvPr id="6" name="Picture 5">
            <a:extLst>
              <a:ext uri="{FF2B5EF4-FFF2-40B4-BE49-F238E27FC236}">
                <a16:creationId xmlns:a16="http://schemas.microsoft.com/office/drawing/2014/main" id="{AEAD473B-E4BD-2ACA-0454-F47888B4314B}"/>
              </a:ext>
            </a:extLst>
          </p:cNvPr>
          <p:cNvPicPr>
            <a:picLocks noChangeAspect="1"/>
          </p:cNvPicPr>
          <p:nvPr/>
        </p:nvPicPr>
        <p:blipFill>
          <a:blip r:embed="rId2"/>
          <a:stretch>
            <a:fillRect/>
          </a:stretch>
        </p:blipFill>
        <p:spPr>
          <a:xfrm>
            <a:off x="4701886" y="1532429"/>
            <a:ext cx="1891743" cy="417296"/>
          </a:xfrm>
          <a:prstGeom prst="rect">
            <a:avLst/>
          </a:prstGeom>
        </p:spPr>
      </p:pic>
      <p:sp>
        <p:nvSpPr>
          <p:cNvPr id="7" name="TextBox 6">
            <a:extLst>
              <a:ext uri="{FF2B5EF4-FFF2-40B4-BE49-F238E27FC236}">
                <a16:creationId xmlns:a16="http://schemas.microsoft.com/office/drawing/2014/main" id="{81486B86-FA33-05DA-7662-1EB29B825BA5}"/>
              </a:ext>
            </a:extLst>
          </p:cNvPr>
          <p:cNvSpPr txBox="1"/>
          <p:nvPr/>
        </p:nvSpPr>
        <p:spPr>
          <a:xfrm>
            <a:off x="277091" y="1057770"/>
            <a:ext cx="5751896" cy="369332"/>
          </a:xfrm>
          <a:prstGeom prst="rect">
            <a:avLst/>
          </a:prstGeom>
          <a:noFill/>
        </p:spPr>
        <p:txBody>
          <a:bodyPr wrap="none" rtlCol="0">
            <a:spAutoFit/>
          </a:bodyPr>
          <a:lstStyle/>
          <a:p>
            <a:r>
              <a:rPr lang="en-US" b="1" dirty="0"/>
              <a:t>To summarize</a:t>
            </a:r>
            <a:r>
              <a:rPr lang="en-US" dirty="0"/>
              <a:t>: In a magnetic field, the perturbation term is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14DF57D-70FF-BB8D-3406-6FDF52B05CD9}"/>
                  </a:ext>
                </a:extLst>
              </p:cNvPr>
              <p:cNvSpPr txBox="1"/>
              <p:nvPr/>
            </p:nvSpPr>
            <p:spPr>
              <a:xfrm>
                <a:off x="277091" y="2079862"/>
                <a:ext cx="11807536" cy="646331"/>
              </a:xfrm>
              <a:prstGeom prst="rect">
                <a:avLst/>
              </a:prstGeom>
              <a:noFill/>
            </p:spPr>
            <p:txBody>
              <a:bodyPr wrap="square">
                <a:spAutoFit/>
              </a:bodyPr>
              <a:lstStyle/>
              <a:p>
                <a:r>
                  <a:rPr lang="en-US" dirty="0"/>
                  <a:t>where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𝜇</m:t>
                        </m:r>
                      </m:e>
                    </m:acc>
                  </m:oMath>
                </a14:m>
                <a:r>
                  <a:rPr lang="en-US" dirty="0"/>
                  <a:t> is the magnetic moment of the atom. The magnetic moment consists of the electronic and nuclear parts; however, the latter is many orders of magnitude smaller and will be neglected here. Therefore,</a:t>
                </a:r>
              </a:p>
            </p:txBody>
          </p:sp>
        </mc:Choice>
        <mc:Fallback xmlns="">
          <p:sp>
            <p:nvSpPr>
              <p:cNvPr id="9" name="TextBox 8">
                <a:extLst>
                  <a:ext uri="{FF2B5EF4-FFF2-40B4-BE49-F238E27FC236}">
                    <a16:creationId xmlns:a16="http://schemas.microsoft.com/office/drawing/2014/main" id="{114DF57D-70FF-BB8D-3406-6FDF52B05CD9}"/>
                  </a:ext>
                </a:extLst>
              </p:cNvPr>
              <p:cNvSpPr txBox="1">
                <a:spLocks noRot="1" noChangeAspect="1" noMove="1" noResize="1" noEditPoints="1" noAdjustHandles="1" noChangeArrowheads="1" noChangeShapeType="1" noTextEdit="1"/>
              </p:cNvSpPr>
              <p:nvPr/>
            </p:nvSpPr>
            <p:spPr>
              <a:xfrm>
                <a:off x="277091" y="2079862"/>
                <a:ext cx="11807536" cy="646331"/>
              </a:xfrm>
              <a:prstGeom prst="rect">
                <a:avLst/>
              </a:prstGeom>
              <a:blipFill>
                <a:blip r:embed="rId3"/>
                <a:stretch>
                  <a:fillRect l="-430" t="-5769" b="-13462"/>
                </a:stretch>
              </a:blipFill>
            </p:spPr>
            <p:txBody>
              <a:bodyPr/>
              <a:lstStyle/>
              <a:p>
                <a:r>
                  <a:rPr lang="en-US">
                    <a:noFill/>
                  </a:rPr>
                  <a:t> </a:t>
                </a:r>
              </a:p>
            </p:txBody>
          </p:sp>
        </mc:Fallback>
      </mc:AlternateContent>
      <p:pic>
        <p:nvPicPr>
          <p:cNvPr id="11" name="Picture 10" descr="A black and white image of a mathematical equation&#10;&#10;Description automatically generated">
            <a:extLst>
              <a:ext uri="{FF2B5EF4-FFF2-40B4-BE49-F238E27FC236}">
                <a16:creationId xmlns:a16="http://schemas.microsoft.com/office/drawing/2014/main" id="{B91364C5-5A7D-4C8C-A774-C3F3EA8AEF4A}"/>
              </a:ext>
            </a:extLst>
          </p:cNvPr>
          <p:cNvPicPr>
            <a:picLocks noChangeAspect="1"/>
          </p:cNvPicPr>
          <p:nvPr/>
        </p:nvPicPr>
        <p:blipFill>
          <a:blip r:embed="rId4"/>
          <a:stretch>
            <a:fillRect/>
          </a:stretch>
        </p:blipFill>
        <p:spPr>
          <a:xfrm>
            <a:off x="4701886" y="2770191"/>
            <a:ext cx="1478973" cy="711581"/>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53A8C0A-23D7-F150-109A-19025D9543C8}"/>
                  </a:ext>
                </a:extLst>
              </p:cNvPr>
              <p:cNvSpPr txBox="1"/>
              <p:nvPr/>
            </p:nvSpPr>
            <p:spPr>
              <a:xfrm>
                <a:off x="277090" y="3525770"/>
                <a:ext cx="11423073" cy="1320554"/>
              </a:xfrm>
              <a:prstGeom prst="rect">
                <a:avLst/>
              </a:prstGeom>
              <a:noFill/>
            </p:spPr>
            <p:txBody>
              <a:bodyPr wrap="square">
                <a:spAutoFit/>
              </a:bodyPr>
              <a:lstStyle/>
              <a:p>
                <a:r>
                  <a:rPr lang="en-US" dirty="0"/>
                  <a:t>w</a:t>
                </a:r>
                <a:r>
                  <a:rPr lang="en-US" sz="1800" dirty="0">
                    <a:effectLst/>
                  </a:rPr>
                  <a:t>here </a:t>
                </a:r>
                <a14:m>
                  <m:oMath xmlns:m="http://schemas.openxmlformats.org/officeDocument/2006/math">
                    <m:sSub>
                      <m:sSubPr>
                        <m:ctrlPr>
                          <a:rPr lang="en-US" sz="1800" i="1" smtClean="0">
                            <a:effectLst/>
                            <a:latin typeface="Cambria Math" panose="02040503050406030204" pitchFamily="18" charset="0"/>
                          </a:rPr>
                        </m:ctrlPr>
                      </m:sSubPr>
                      <m:e>
                        <m:r>
                          <a:rPr lang="en-US" sz="1800" i="1" smtClean="0">
                            <a:effectLst/>
                            <a:latin typeface="Cambria Math" panose="02040503050406030204" pitchFamily="18" charset="0"/>
                            <a:ea typeface="Cambria Math" panose="02040503050406030204" pitchFamily="18" charset="0"/>
                          </a:rPr>
                          <m:t>𝜇</m:t>
                        </m:r>
                      </m:e>
                      <m:sub>
                        <m:r>
                          <a:rPr lang="en-US" sz="1800" b="0" i="1" smtClean="0">
                            <a:effectLst/>
                            <a:latin typeface="Cambria Math" panose="02040503050406030204" pitchFamily="18" charset="0"/>
                          </a:rPr>
                          <m:t>𝐵</m:t>
                        </m:r>
                      </m:sub>
                    </m:sSub>
                  </m:oMath>
                </a14:m>
                <a:r>
                  <a:rPr lang="en-US" sz="1800" dirty="0">
                    <a:effectLst/>
                    <a:latin typeface="ACaslonPro"/>
                  </a:rPr>
                  <a:t> is the Bohr magneton,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𝐽</m:t>
                        </m:r>
                      </m:e>
                    </m:acc>
                  </m:oMath>
                </a14:m>
                <a:r>
                  <a:rPr lang="en-US" sz="1800" dirty="0">
                    <a:effectLst/>
                    <a:latin typeface="ACaslonPro"/>
                  </a:rPr>
                  <a:t> is the total angular momentum of the electron, and </a:t>
                </a:r>
                <a14:m>
                  <m:oMath xmlns:m="http://schemas.openxmlformats.org/officeDocument/2006/math">
                    <m:r>
                      <a:rPr lang="en-US" sz="1800" i="1" dirty="0" smtClean="0">
                        <a:effectLst/>
                        <a:latin typeface="Cambria Math" panose="02040503050406030204" pitchFamily="18" charset="0"/>
                      </a:rPr>
                      <m:t>𝑔</m:t>
                    </m:r>
                  </m:oMath>
                </a14:m>
                <a:r>
                  <a:rPr lang="en-US" sz="1800" dirty="0">
                    <a:effectLst/>
                    <a:latin typeface="ACaslonPro"/>
                  </a:rPr>
                  <a:t> is the </a:t>
                </a:r>
                <a:r>
                  <a:rPr lang="en-US" sz="1800" b="1" dirty="0" err="1">
                    <a:effectLst/>
                    <a:latin typeface="ACaslonPro"/>
                  </a:rPr>
                  <a:t>Lande</a:t>
                </a:r>
                <a:r>
                  <a:rPr lang="en-US" sz="1800" b="1" dirty="0">
                    <a:effectLst/>
                    <a:latin typeface="ACaslonPro"/>
                  </a:rPr>
                  <a:t>́ g-factor</a:t>
                </a:r>
                <a:r>
                  <a:rPr lang="en-US" sz="1800" dirty="0">
                    <a:effectLst/>
                    <a:latin typeface="ACaslonPro"/>
                  </a:rPr>
                  <a:t>, which we will later denote with </a:t>
                </a:r>
                <a14:m>
                  <m:oMath xmlns:m="http://schemas.openxmlformats.org/officeDocument/2006/math">
                    <m:sSub>
                      <m:sSubPr>
                        <m:ctrlPr>
                          <a:rPr lang="en-US" sz="1800" i="1" smtClean="0">
                            <a:effectLst/>
                            <a:latin typeface="Cambria Math" panose="02040503050406030204" pitchFamily="18" charset="0"/>
                          </a:rPr>
                        </m:ctrlPr>
                      </m:sSubPr>
                      <m:e>
                        <m:r>
                          <a:rPr lang="en-US" sz="1800" b="0" i="1" smtClean="0">
                            <a:effectLst/>
                            <a:latin typeface="Cambria Math" panose="02040503050406030204" pitchFamily="18" charset="0"/>
                          </a:rPr>
                          <m:t>𝑔</m:t>
                        </m:r>
                      </m:e>
                      <m:sub>
                        <m:r>
                          <a:rPr lang="en-US" sz="1800" b="0" i="1" smtClean="0">
                            <a:effectLst/>
                            <a:latin typeface="Cambria Math" panose="02040503050406030204" pitchFamily="18" charset="0"/>
                          </a:rPr>
                          <m:t>𝐽</m:t>
                        </m:r>
                      </m:sub>
                    </m:sSub>
                  </m:oMath>
                </a14:m>
                <a:r>
                  <a:rPr lang="en-US" dirty="0"/>
                  <a:t>. We have seen that a more accurate approach is to take into account that the operator of the magnetic moment of an electron is a sum of the contributions of the orbital angular momentum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𝐿</m:t>
                        </m:r>
                      </m:e>
                    </m:acc>
                  </m:oMath>
                </a14:m>
                <a:r>
                  <a:rPr lang="en-US" dirty="0"/>
                  <a:t> and the spin angular momentum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𝑆</m:t>
                        </m:r>
                      </m:e>
                    </m:acc>
                  </m:oMath>
                </a14:m>
                <a:r>
                  <a:rPr lang="en-US" dirty="0"/>
                  <a:t> with each multiplied by the appropriate gyromagnetic ratio </a:t>
                </a:r>
              </a:p>
            </p:txBody>
          </p:sp>
        </mc:Choice>
        <mc:Fallback xmlns="">
          <p:sp>
            <p:nvSpPr>
              <p:cNvPr id="13" name="TextBox 12">
                <a:extLst>
                  <a:ext uri="{FF2B5EF4-FFF2-40B4-BE49-F238E27FC236}">
                    <a16:creationId xmlns:a16="http://schemas.microsoft.com/office/drawing/2014/main" id="{253A8C0A-23D7-F150-109A-19025D9543C8}"/>
                  </a:ext>
                </a:extLst>
              </p:cNvPr>
              <p:cNvSpPr txBox="1">
                <a:spLocks noRot="1" noChangeAspect="1" noMove="1" noResize="1" noEditPoints="1" noAdjustHandles="1" noChangeArrowheads="1" noChangeShapeType="1" noTextEdit="1"/>
              </p:cNvSpPr>
              <p:nvPr/>
            </p:nvSpPr>
            <p:spPr>
              <a:xfrm>
                <a:off x="277090" y="3525770"/>
                <a:ext cx="11423073" cy="1320554"/>
              </a:xfrm>
              <a:prstGeom prst="rect">
                <a:avLst/>
              </a:prstGeom>
              <a:blipFill>
                <a:blip r:embed="rId5"/>
                <a:stretch>
                  <a:fillRect l="-444" t="-3810" b="-6667"/>
                </a:stretch>
              </a:blipFill>
            </p:spPr>
            <p:txBody>
              <a:bodyPr/>
              <a:lstStyle/>
              <a:p>
                <a:r>
                  <a:rPr lang="en-US">
                    <a:noFill/>
                  </a:rPr>
                  <a:t> </a:t>
                </a:r>
              </a:p>
            </p:txBody>
          </p:sp>
        </mc:Fallback>
      </mc:AlternateContent>
      <p:pic>
        <p:nvPicPr>
          <p:cNvPr id="15" name="Picture 14" descr="A black text with a white background&#10;&#10;Description automatically generated">
            <a:extLst>
              <a:ext uri="{FF2B5EF4-FFF2-40B4-BE49-F238E27FC236}">
                <a16:creationId xmlns:a16="http://schemas.microsoft.com/office/drawing/2014/main" id="{5825B052-83D2-2F13-5A03-1EFFC43A517D}"/>
              </a:ext>
            </a:extLst>
          </p:cNvPr>
          <p:cNvPicPr>
            <a:picLocks noChangeAspect="1"/>
          </p:cNvPicPr>
          <p:nvPr/>
        </p:nvPicPr>
        <p:blipFill>
          <a:blip r:embed="rId6"/>
          <a:stretch>
            <a:fillRect/>
          </a:stretch>
        </p:blipFill>
        <p:spPr>
          <a:xfrm>
            <a:off x="4493491" y="4976461"/>
            <a:ext cx="2410516" cy="705517"/>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7840E5B-2863-01ED-6770-E8689011D963}"/>
                  </a:ext>
                </a:extLst>
              </p:cNvPr>
              <p:cNvSpPr txBox="1"/>
              <p:nvPr/>
            </p:nvSpPr>
            <p:spPr>
              <a:xfrm>
                <a:off x="316919" y="5699958"/>
                <a:ext cx="11220892" cy="646331"/>
              </a:xfrm>
              <a:prstGeom prst="rect">
                <a:avLst/>
              </a:prstGeom>
              <a:noFill/>
            </p:spPr>
            <p:txBody>
              <a:bodyPr wrap="none" rtlCol="0">
                <a:spAutoFit/>
              </a:bodyPr>
              <a:lstStyle/>
              <a:p>
                <a:r>
                  <a:rPr lang="en-US" dirty="0"/>
                  <a:t>Where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𝑙</m:t>
                        </m:r>
                      </m:sub>
                    </m:sSub>
                    <m:r>
                      <a:rPr lang="en-US" b="0" i="1" smtClean="0">
                        <a:latin typeface="Cambria Math" panose="02040503050406030204" pitchFamily="18" charset="0"/>
                      </a:rPr>
                      <m:t>=1</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𝑆</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2.0023193</m:t>
                    </m:r>
                  </m:oMath>
                </a14:m>
                <a:r>
                  <a:rPr lang="en-US" dirty="0"/>
                  <a:t> (the latter is called the anomalous gyromagnetic ratio; the deviation of the value </a:t>
                </a:r>
              </a:p>
              <a:p>
                <a:r>
                  <a:rPr lang="en-US" dirty="0"/>
                  <a:t>from 2 is due to the effects of quantum electrodynamics). </a:t>
                </a:r>
              </a:p>
            </p:txBody>
          </p:sp>
        </mc:Choice>
        <mc:Fallback xmlns="">
          <p:sp>
            <p:nvSpPr>
              <p:cNvPr id="16" name="TextBox 15">
                <a:extLst>
                  <a:ext uri="{FF2B5EF4-FFF2-40B4-BE49-F238E27FC236}">
                    <a16:creationId xmlns:a16="http://schemas.microsoft.com/office/drawing/2014/main" id="{E7840E5B-2863-01ED-6770-E8689011D963}"/>
                  </a:ext>
                </a:extLst>
              </p:cNvPr>
              <p:cNvSpPr txBox="1">
                <a:spLocks noRot="1" noChangeAspect="1" noMove="1" noResize="1" noEditPoints="1" noAdjustHandles="1" noChangeArrowheads="1" noChangeShapeType="1" noTextEdit="1"/>
              </p:cNvSpPr>
              <p:nvPr/>
            </p:nvSpPr>
            <p:spPr>
              <a:xfrm>
                <a:off x="316919" y="5699958"/>
                <a:ext cx="11220892" cy="646331"/>
              </a:xfrm>
              <a:prstGeom prst="rect">
                <a:avLst/>
              </a:prstGeom>
              <a:blipFill>
                <a:blip r:embed="rId7"/>
                <a:stretch>
                  <a:fillRect l="-339" t="-3846" b="-13462"/>
                </a:stretch>
              </a:blipFill>
            </p:spPr>
            <p:txBody>
              <a:bodyPr/>
              <a:lstStyle/>
              <a:p>
                <a:r>
                  <a:rPr lang="en-US">
                    <a:noFill/>
                  </a:rPr>
                  <a:t> </a:t>
                </a:r>
              </a:p>
            </p:txBody>
          </p:sp>
        </mc:Fallback>
      </mc:AlternateContent>
    </p:spTree>
    <p:extLst>
      <p:ext uri="{BB962C8B-B14F-4D97-AF65-F5344CB8AC3E}">
        <p14:creationId xmlns:p14="http://schemas.microsoft.com/office/powerpoint/2010/main" val="560394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FF62B0B-D084-FB43-2E32-4AB88625C4D4}"/>
                  </a:ext>
                </a:extLst>
              </p:cNvPr>
              <p:cNvSpPr txBox="1"/>
              <p:nvPr/>
            </p:nvSpPr>
            <p:spPr>
              <a:xfrm>
                <a:off x="256309" y="1140896"/>
                <a:ext cx="7005104" cy="369332"/>
              </a:xfrm>
              <a:prstGeom prst="rect">
                <a:avLst/>
              </a:prstGeom>
              <a:noFill/>
            </p:spPr>
            <p:txBody>
              <a:bodyPr wrap="square">
                <a:spAutoFit/>
              </a:bodyPr>
              <a:lstStyle/>
              <a:p>
                <a:r>
                  <a:rPr lang="en-US" sz="1800" dirty="0">
                    <a:effectLst/>
                    <a:latin typeface="ACaslonPro"/>
                  </a:rPr>
                  <a:t>Evidently the relativistic correction is smaller than </a:t>
                </a:r>
                <a14:m>
                  <m:oMath xmlns:m="http://schemas.openxmlformats.org/officeDocument/2006/math">
                    <m:sSub>
                      <m:sSubPr>
                        <m:ctrlPr>
                          <a:rPr lang="en-US" sz="1800" i="1" smtClean="0">
                            <a:effectLst/>
                            <a:latin typeface="Cambria Math" panose="02040503050406030204" pitchFamily="18" charset="0"/>
                          </a:rPr>
                        </m:ctrlPr>
                      </m:sSubPr>
                      <m:e>
                        <m:r>
                          <a:rPr lang="en-US" sz="1800" b="0" i="1" smtClean="0">
                            <a:effectLst/>
                            <a:latin typeface="Cambria Math" panose="02040503050406030204" pitchFamily="18" charset="0"/>
                          </a:rPr>
                          <m:t>𝐸</m:t>
                        </m:r>
                      </m:e>
                      <m:sub>
                        <m:r>
                          <a:rPr lang="en-US" sz="1800" b="0" i="1" smtClean="0">
                            <a:effectLst/>
                            <a:latin typeface="Cambria Math" panose="02040503050406030204" pitchFamily="18" charset="0"/>
                          </a:rPr>
                          <m:t>𝑛</m:t>
                        </m:r>
                      </m:sub>
                    </m:sSub>
                  </m:oMath>
                </a14:m>
                <a:r>
                  <a:rPr lang="en-US" dirty="0"/>
                  <a:t> by a factor of about </a:t>
                </a:r>
              </a:p>
            </p:txBody>
          </p:sp>
        </mc:Choice>
        <mc:Fallback xmlns="">
          <p:sp>
            <p:nvSpPr>
              <p:cNvPr id="4" name="TextBox 3">
                <a:extLst>
                  <a:ext uri="{FF2B5EF4-FFF2-40B4-BE49-F238E27FC236}">
                    <a16:creationId xmlns:a16="http://schemas.microsoft.com/office/drawing/2014/main" id="{FFF62B0B-D084-FB43-2E32-4AB88625C4D4}"/>
                  </a:ext>
                </a:extLst>
              </p:cNvPr>
              <p:cNvSpPr txBox="1">
                <a:spLocks noRot="1" noChangeAspect="1" noMove="1" noResize="1" noEditPoints="1" noAdjustHandles="1" noChangeArrowheads="1" noChangeShapeType="1" noTextEdit="1"/>
              </p:cNvSpPr>
              <p:nvPr/>
            </p:nvSpPr>
            <p:spPr>
              <a:xfrm>
                <a:off x="256309" y="1140896"/>
                <a:ext cx="7005104" cy="369332"/>
              </a:xfrm>
              <a:prstGeom prst="rect">
                <a:avLst/>
              </a:prstGeom>
              <a:blipFill>
                <a:blip r:embed="rId2"/>
                <a:stretch>
                  <a:fillRect l="-725" t="-6452" r="-1087"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itle 1">
                <a:extLst>
                  <a:ext uri="{FF2B5EF4-FFF2-40B4-BE49-F238E27FC236}">
                    <a16:creationId xmlns:a16="http://schemas.microsoft.com/office/drawing/2014/main" id="{FC6DB5A7-5818-C43F-C4F0-F6965272969F}"/>
                  </a:ext>
                </a:extLst>
              </p:cNvPr>
              <p:cNvSpPr txBox="1">
                <a:spLocks/>
              </p:cNvSpPr>
              <p:nvPr/>
            </p:nvSpPr>
            <p:spPr>
              <a:xfrm>
                <a:off x="256308" y="1"/>
                <a:ext cx="12067309" cy="11408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Re: The Relativistic Correction: the </a:t>
                </a:r>
                <a14:m>
                  <m:oMath xmlns:m="http://schemas.openxmlformats.org/officeDocument/2006/math">
                    <m:d>
                      <m:dPr>
                        <m:begChr m:val="⟨"/>
                        <m:endChr m:val="⟩"/>
                        <m:ctrlPr>
                          <a:rPr lang="en-US" sz="3600" b="1" i="1" smtClean="0">
                            <a:latin typeface="Cambria Math" panose="02040503050406030204" pitchFamily="18" charset="0"/>
                          </a:rPr>
                        </m:ctrlPr>
                      </m:dPr>
                      <m:e>
                        <m:r>
                          <a:rPr lang="en-US" sz="3600" b="0" i="1" smtClean="0">
                            <a:latin typeface="Cambria Math" panose="02040503050406030204" pitchFamily="18" charset="0"/>
                          </a:rPr>
                          <m:t>1/</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𝑟</m:t>
                            </m:r>
                          </m:e>
                          <m:sup>
                            <m:r>
                              <a:rPr lang="en-US" sz="3600" b="0" i="1" smtClean="0">
                                <a:latin typeface="Cambria Math" panose="02040503050406030204" pitchFamily="18" charset="0"/>
                              </a:rPr>
                              <m:t>2</m:t>
                            </m:r>
                          </m:sup>
                        </m:sSup>
                      </m:e>
                    </m:d>
                  </m:oMath>
                </a14:m>
                <a:r>
                  <a:rPr lang="en-US" sz="3600" b="1" dirty="0"/>
                  <a:t> term</a:t>
                </a:r>
              </a:p>
            </p:txBody>
          </p:sp>
        </mc:Choice>
        <mc:Fallback xmlns="">
          <p:sp>
            <p:nvSpPr>
              <p:cNvPr id="5" name="Title 1">
                <a:extLst>
                  <a:ext uri="{FF2B5EF4-FFF2-40B4-BE49-F238E27FC236}">
                    <a16:creationId xmlns:a16="http://schemas.microsoft.com/office/drawing/2014/main" id="{FC6DB5A7-5818-C43F-C4F0-F6965272969F}"/>
                  </a:ext>
                </a:extLst>
              </p:cNvPr>
              <p:cNvSpPr txBox="1">
                <a:spLocks noRot="1" noChangeAspect="1" noMove="1" noResize="1" noEditPoints="1" noAdjustHandles="1" noChangeArrowheads="1" noChangeShapeType="1" noTextEdit="1"/>
              </p:cNvSpPr>
              <p:nvPr/>
            </p:nvSpPr>
            <p:spPr>
              <a:xfrm>
                <a:off x="256308" y="1"/>
                <a:ext cx="12067309" cy="1140896"/>
              </a:xfrm>
              <a:prstGeom prst="rect">
                <a:avLst/>
              </a:prstGeom>
              <a:blipFill>
                <a:blip r:embed="rId3"/>
                <a:stretch>
                  <a:fillRect l="-2103" b="-6667"/>
                </a:stretch>
              </a:blipFill>
            </p:spPr>
            <p:txBody>
              <a:bodyPr/>
              <a:lstStyle/>
              <a:p>
                <a:r>
                  <a:rPr lang="en-US">
                    <a:noFill/>
                  </a:rPr>
                  <a:t> </a:t>
                </a:r>
              </a:p>
            </p:txBody>
          </p:sp>
        </mc:Fallback>
      </mc:AlternateContent>
      <p:pic>
        <p:nvPicPr>
          <p:cNvPr id="7" name="Picture 6" descr="A black and white image of a symbol&#10;&#10;Description automatically generated">
            <a:extLst>
              <a:ext uri="{FF2B5EF4-FFF2-40B4-BE49-F238E27FC236}">
                <a16:creationId xmlns:a16="http://schemas.microsoft.com/office/drawing/2014/main" id="{20EE3E26-7EC8-8704-175D-AD7351F692F9}"/>
              </a:ext>
            </a:extLst>
          </p:cNvPr>
          <p:cNvPicPr>
            <a:picLocks noChangeAspect="1"/>
          </p:cNvPicPr>
          <p:nvPr/>
        </p:nvPicPr>
        <p:blipFill>
          <a:blip r:embed="rId4"/>
          <a:stretch>
            <a:fillRect/>
          </a:stretch>
        </p:blipFill>
        <p:spPr>
          <a:xfrm>
            <a:off x="7198660" y="1177048"/>
            <a:ext cx="2088775" cy="297028"/>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FCAC023-1625-176A-179E-8076A09AFFDD}"/>
                  </a:ext>
                </a:extLst>
              </p:cNvPr>
              <p:cNvSpPr txBox="1"/>
              <p:nvPr/>
            </p:nvSpPr>
            <p:spPr>
              <a:xfrm>
                <a:off x="256309" y="1859339"/>
                <a:ext cx="11451597" cy="3139321"/>
              </a:xfrm>
              <a:prstGeom prst="rect">
                <a:avLst/>
              </a:prstGeom>
              <a:noFill/>
            </p:spPr>
            <p:txBody>
              <a:bodyPr wrap="square">
                <a:spAutoFit/>
              </a:bodyPr>
              <a:lstStyle/>
              <a:p>
                <a:pPr marL="285750" indent="-285750">
                  <a:buFont typeface="Arial" panose="020B0604020202020204" pitchFamily="34" charset="0"/>
                  <a:buChar char="•"/>
                </a:pPr>
                <a:r>
                  <a:rPr lang="en-US" dirty="0"/>
                  <a:t>It is important to noticed that we used non-degenerate perturbation theory in this calculation in spite of the fact that the hydrogen atom is highly degenerate. But the perturbation is spherically symmetric, so it commutes with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oMath>
                </a14:m>
                <a:r>
                  <a:rPr lang="en-US" dirty="0"/>
                  <a:t>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𝑧</m:t>
                        </m:r>
                      </m:sub>
                    </m:sSub>
                  </m:oMath>
                </a14:m>
                <a:r>
                  <a:rPr lang="en-US" dirty="0"/>
                  <a:t>.</a:t>
                </a:r>
              </a:p>
              <a:p>
                <a:endParaRPr lang="en-US" dirty="0"/>
              </a:p>
              <a:p>
                <a:pPr marL="285750" indent="-285750">
                  <a:buFont typeface="Arial" panose="020B0604020202020204" pitchFamily="34" charset="0"/>
                  <a:buChar char="•"/>
                </a:pPr>
                <a:r>
                  <a:rPr lang="en-US" sz="1800" dirty="0">
                    <a:effectLst/>
                    <a:latin typeface="ACaslonPro"/>
                  </a:rPr>
                  <a:t>Moreover, the eigenfunctions of these operators (taken together) have distinct eigenvalues for the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oMath>
                </a14:m>
                <a:r>
                  <a:rPr lang="en-US" dirty="0"/>
                  <a:t> states with a given </a:t>
                </a:r>
                <a14:m>
                  <m:oMath xmlns:m="http://schemas.openxmlformats.org/officeDocument/2006/math">
                    <m:sSub>
                      <m:sSubPr>
                        <m:ctrlPr>
                          <a:rPr lang="en-US" sz="1800" i="1" smtClean="0">
                            <a:effectLst/>
                            <a:latin typeface="Cambria Math" panose="02040503050406030204" pitchFamily="18" charset="0"/>
                          </a:rPr>
                        </m:ctrlPr>
                      </m:sSubPr>
                      <m:e>
                        <m:r>
                          <a:rPr lang="en-US" sz="1800" b="0" i="1" smtClean="0">
                            <a:effectLst/>
                            <a:latin typeface="Cambria Math" panose="02040503050406030204" pitchFamily="18" charset="0"/>
                          </a:rPr>
                          <m:t>𝐸</m:t>
                        </m:r>
                      </m:e>
                      <m:sub>
                        <m:r>
                          <a:rPr lang="en-US" sz="1800" b="0" i="1" smtClean="0">
                            <a:effectLst/>
                            <a:latin typeface="Cambria Math" panose="02040503050406030204" pitchFamily="18" charset="0"/>
                          </a:rPr>
                          <m:t>𝑛</m:t>
                        </m:r>
                      </m:sub>
                    </m:sSub>
                  </m:oMath>
                </a14:m>
                <a:r>
                  <a:rPr lang="en-US" dirty="0"/>
                  <a:t>. Luckily, then, the wave functions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𝜓</m:t>
                        </m:r>
                      </m:e>
                      <m:sub>
                        <m:r>
                          <a:rPr lang="en-US" b="0" i="1" smtClean="0">
                            <a:latin typeface="Cambria Math" panose="02040503050406030204" pitchFamily="18" charset="0"/>
                          </a:rPr>
                          <m:t>𝑛𝑙𝑚</m:t>
                        </m:r>
                      </m:sub>
                    </m:sSub>
                  </m:oMath>
                </a14:m>
                <a:r>
                  <a:rPr lang="en-US" dirty="0"/>
                  <a:t> </a:t>
                </a:r>
                <a:r>
                  <a:rPr lang="en-US" i="1" dirty="0"/>
                  <a:t>are </a:t>
                </a:r>
                <a:r>
                  <a:rPr lang="en-US" dirty="0"/>
                  <a:t>the “good” states for this problem (or, as we say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 </m:t>
                    </m:r>
                    <m:r>
                      <a:rPr lang="en-US" i="1" dirty="0" smtClean="0">
                        <a:latin typeface="Cambria Math" panose="02040503050406030204" pitchFamily="18" charset="0"/>
                      </a:rPr>
                      <m:t>𝑙</m:t>
                    </m:r>
                    <m:r>
                      <a:rPr lang="en-US" i="1" dirty="0" smtClean="0">
                        <a:latin typeface="Cambria Math" panose="02040503050406030204" pitchFamily="18" charset="0"/>
                      </a:rPr>
                      <m:t>, </m:t>
                    </m:r>
                    <m:r>
                      <a:rPr lang="en-US" i="1" dirty="0" smtClean="0">
                        <a:latin typeface="Cambria Math" panose="02040503050406030204" pitchFamily="18" charset="0"/>
                      </a:rPr>
                      <m:t>𝑚</m:t>
                    </m:r>
                    <m:r>
                      <a:rPr lang="en-US" i="1" dirty="0" smtClean="0">
                        <a:latin typeface="Cambria Math" panose="02040503050406030204" pitchFamily="18" charset="0"/>
                      </a:rPr>
                      <m:t> </m:t>
                    </m:r>
                  </m:oMath>
                </a14:m>
                <a:r>
                  <a:rPr lang="en-US" dirty="0"/>
                  <a:t>are good quantum numbers) so as it happens the use of nondegenerate perturbation theory was legitimate.</a:t>
                </a:r>
              </a:p>
              <a:p>
                <a:endParaRPr lang="en-US" dirty="0"/>
              </a:p>
              <a:p>
                <a:pPr marL="285750" indent="-285750">
                  <a:buFont typeface="Arial" panose="020B0604020202020204" pitchFamily="34" charset="0"/>
                  <a:buChar char="•"/>
                </a:pPr>
                <a:r>
                  <a:rPr lang="en-US" sz="1800" dirty="0">
                    <a:effectLst/>
                    <a:latin typeface="ACaslonPro"/>
                  </a:rPr>
                  <a:t>From our equations we see that </a:t>
                </a:r>
                <a:r>
                  <a:rPr lang="en-US" sz="1800" i="1" dirty="0">
                    <a:effectLst/>
                    <a:latin typeface="ACaslonPro"/>
                  </a:rPr>
                  <a:t>some </a:t>
                </a:r>
                <a:r>
                  <a:rPr lang="en-US" sz="1800" dirty="0">
                    <a:effectLst/>
                    <a:latin typeface="ACaslonPro"/>
                  </a:rPr>
                  <a:t>of the degeneracy of the </a:t>
                </a:r>
                <a:r>
                  <a:rPr lang="en-US" sz="1800" i="1" dirty="0">
                    <a:effectLst/>
                    <a:latin typeface="ACaslonPro"/>
                  </a:rPr>
                  <a:t>n-</a:t>
                </a:r>
                <a:r>
                  <a:rPr lang="en-US" sz="1800" dirty="0" err="1">
                    <a:effectLst/>
                    <a:latin typeface="ACaslonPro"/>
                  </a:rPr>
                  <a:t>th</a:t>
                </a:r>
                <a:r>
                  <a:rPr lang="en-US" sz="1800" dirty="0">
                    <a:effectLst/>
                    <a:latin typeface="ACaslonPro"/>
                  </a:rPr>
                  <a:t> energy level has lifted. But the </a:t>
                </a:r>
                <a14:m>
                  <m:oMath xmlns:m="http://schemas.openxmlformats.org/officeDocument/2006/math">
                    <m:r>
                      <a:rPr lang="en-US" sz="1800" i="1" dirty="0" smtClean="0">
                        <a:effectLst/>
                        <a:latin typeface="Cambria Math" panose="02040503050406030204" pitchFamily="18" charset="0"/>
                      </a:rPr>
                      <m:t>2</m:t>
                    </m:r>
                    <m:r>
                      <a:rPr lang="en-US" sz="1800" i="1" dirty="0" smtClean="0">
                        <a:effectLst/>
                        <a:latin typeface="Cambria Math" panose="02040503050406030204" pitchFamily="18" charset="0"/>
                      </a:rPr>
                      <m:t>𝑙</m:t>
                    </m:r>
                    <m:r>
                      <a:rPr lang="en-US" sz="1800" i="1" dirty="0" smtClean="0">
                        <a:effectLst/>
                        <a:latin typeface="Cambria Math" panose="02040503050406030204" pitchFamily="18" charset="0"/>
                      </a:rPr>
                      <m:t>+1</m:t>
                    </m:r>
                  </m:oMath>
                </a14:m>
                <a:r>
                  <a:rPr lang="en-US" sz="1800" dirty="0">
                    <a:effectLst/>
                    <a:latin typeface="ACaslonPro"/>
                  </a:rPr>
                  <a:t> fold degeneracy in </a:t>
                </a:r>
                <a:r>
                  <a:rPr lang="en-US" sz="1800" i="1" dirty="0">
                    <a:effectLst/>
                    <a:latin typeface="ACaslonPro"/>
                  </a:rPr>
                  <a:t>m </a:t>
                </a:r>
                <a:r>
                  <a:rPr lang="en-US" sz="1800" dirty="0">
                    <a:effectLst/>
                    <a:latin typeface="ACaslonPro"/>
                  </a:rPr>
                  <a:t>remains. This is due to rotational symmetry, a symmetry that remains intact with this perturbation. On the other hand, the “accidental” degeneracy in </a:t>
                </a:r>
                <a14:m>
                  <m:oMath xmlns:m="http://schemas.openxmlformats.org/officeDocument/2006/math">
                    <m:r>
                      <a:rPr lang="en-US" sz="1800" i="1" dirty="0" smtClean="0">
                        <a:effectLst/>
                        <a:latin typeface="Cambria Math" panose="02040503050406030204" pitchFamily="18" charset="0"/>
                      </a:rPr>
                      <m:t>𝑙</m:t>
                    </m:r>
                  </m:oMath>
                </a14:m>
                <a:r>
                  <a:rPr lang="en-US" dirty="0"/>
                  <a:t> has disappeared; </a:t>
                </a:r>
                <a:r>
                  <a:rPr lang="en-US" sz="1800" dirty="0">
                    <a:effectLst/>
                    <a:latin typeface="ACaslonPro"/>
                  </a:rPr>
                  <a:t>since its source is an additional symmetry unique to the </a:t>
                </a:r>
                <a14:m>
                  <m:oMath xmlns:m="http://schemas.openxmlformats.org/officeDocument/2006/math">
                    <m:r>
                      <a:rPr lang="en-US" sz="1800" i="1" dirty="0" smtClean="0">
                        <a:effectLst/>
                        <a:latin typeface="Cambria Math" panose="02040503050406030204" pitchFamily="18" charset="0"/>
                      </a:rPr>
                      <m:t>1/</m:t>
                    </m:r>
                    <m:r>
                      <a:rPr lang="en-US" sz="1800" i="1" dirty="0" smtClean="0">
                        <a:effectLst/>
                        <a:latin typeface="Cambria Math" panose="02040503050406030204" pitchFamily="18" charset="0"/>
                      </a:rPr>
                      <m:t>𝑟</m:t>
                    </m:r>
                  </m:oMath>
                </a14:m>
                <a:r>
                  <a:rPr lang="en-US" dirty="0"/>
                  <a:t> </a:t>
                </a:r>
                <a:r>
                  <a:rPr lang="en-US" sz="1800" dirty="0">
                    <a:effectLst/>
                    <a:latin typeface="ACaslonPro"/>
                  </a:rPr>
                  <a:t>potential, we expect that degeneracy to be broken by practically </a:t>
                </a:r>
                <a:r>
                  <a:rPr lang="en-US" sz="1800" i="1" dirty="0">
                    <a:effectLst/>
                    <a:latin typeface="ACaslonPro"/>
                  </a:rPr>
                  <a:t>any </a:t>
                </a:r>
                <a:r>
                  <a:rPr lang="en-US" sz="1800" dirty="0">
                    <a:effectLst/>
                    <a:latin typeface="ACaslonPro"/>
                  </a:rPr>
                  <a:t>perturbation. </a:t>
                </a:r>
                <a:endParaRPr lang="en-US" dirty="0"/>
              </a:p>
            </p:txBody>
          </p:sp>
        </mc:Choice>
        <mc:Fallback xmlns="">
          <p:sp>
            <p:nvSpPr>
              <p:cNvPr id="9" name="TextBox 8">
                <a:extLst>
                  <a:ext uri="{FF2B5EF4-FFF2-40B4-BE49-F238E27FC236}">
                    <a16:creationId xmlns:a16="http://schemas.microsoft.com/office/drawing/2014/main" id="{1FCAC023-1625-176A-179E-8076A09AFFDD}"/>
                  </a:ext>
                </a:extLst>
              </p:cNvPr>
              <p:cNvSpPr txBox="1">
                <a:spLocks noRot="1" noChangeAspect="1" noMove="1" noResize="1" noEditPoints="1" noAdjustHandles="1" noChangeArrowheads="1" noChangeShapeType="1" noTextEdit="1"/>
              </p:cNvSpPr>
              <p:nvPr/>
            </p:nvSpPr>
            <p:spPr>
              <a:xfrm>
                <a:off x="256309" y="1859339"/>
                <a:ext cx="11451597" cy="3139321"/>
              </a:xfrm>
              <a:prstGeom prst="rect">
                <a:avLst/>
              </a:prstGeom>
              <a:blipFill>
                <a:blip r:embed="rId5"/>
                <a:stretch>
                  <a:fillRect l="-332" t="-806" b="-2419"/>
                </a:stretch>
              </a:blipFill>
            </p:spPr>
            <p:txBody>
              <a:bodyPr/>
              <a:lstStyle/>
              <a:p>
                <a:r>
                  <a:rPr lang="en-US">
                    <a:noFill/>
                  </a:rPr>
                  <a:t> </a:t>
                </a:r>
              </a:p>
            </p:txBody>
          </p:sp>
        </mc:Fallback>
      </mc:AlternateContent>
    </p:spTree>
    <p:extLst>
      <p:ext uri="{BB962C8B-B14F-4D97-AF65-F5344CB8AC3E}">
        <p14:creationId xmlns:p14="http://schemas.microsoft.com/office/powerpoint/2010/main" val="3942565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2BD68D9-85DA-30AE-B791-3670E8617CB1}"/>
              </a:ext>
            </a:extLst>
          </p:cNvPr>
          <p:cNvSpPr txBox="1">
            <a:spLocks/>
          </p:cNvSpPr>
          <p:nvPr/>
        </p:nvSpPr>
        <p:spPr>
          <a:xfrm>
            <a:off x="256309"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Hellmann-Feynman theorem</a:t>
            </a:r>
          </a:p>
        </p:txBody>
      </p:sp>
      <p:sp>
        <p:nvSpPr>
          <p:cNvPr id="7" name="TextBox 6">
            <a:extLst>
              <a:ext uri="{FF2B5EF4-FFF2-40B4-BE49-F238E27FC236}">
                <a16:creationId xmlns:a16="http://schemas.microsoft.com/office/drawing/2014/main" id="{B92FA1EA-2602-3B5B-0810-599A12C07286}"/>
              </a:ext>
            </a:extLst>
          </p:cNvPr>
          <p:cNvSpPr txBox="1"/>
          <p:nvPr/>
        </p:nvSpPr>
        <p:spPr>
          <a:xfrm>
            <a:off x="256309" y="1136641"/>
            <a:ext cx="11626596" cy="1200329"/>
          </a:xfrm>
          <a:prstGeom prst="rect">
            <a:avLst/>
          </a:prstGeom>
          <a:noFill/>
        </p:spPr>
        <p:txBody>
          <a:bodyPr wrap="square">
            <a:spAutoFit/>
          </a:bodyPr>
          <a:lstStyle/>
          <a:p>
            <a:r>
              <a:rPr lang="en-US" dirty="0"/>
              <a:t>In QM the theorem relates the derivative of the total energy with respect to a parameter to the expectation value of the derivative of the Hamiltonian with respect to that same parameter. According to the theorem, once the spatial distribution of the electrons has been determined by solving the Schrödinger equation, all the forces in the system can be calculated using classical electrostatics.</a:t>
            </a:r>
          </a:p>
        </p:txBody>
      </p:sp>
      <p:pic>
        <p:nvPicPr>
          <p:cNvPr id="9" name="Picture 8" descr="A mathematical equation with a square and a square in the middle&#10;&#10;Description automatically generated with medium confidence">
            <a:extLst>
              <a:ext uri="{FF2B5EF4-FFF2-40B4-BE49-F238E27FC236}">
                <a16:creationId xmlns:a16="http://schemas.microsoft.com/office/drawing/2014/main" id="{1D87D891-72A8-7385-92BE-B43EBD0EE24B}"/>
              </a:ext>
            </a:extLst>
          </p:cNvPr>
          <p:cNvPicPr>
            <a:picLocks noChangeAspect="1"/>
          </p:cNvPicPr>
          <p:nvPr/>
        </p:nvPicPr>
        <p:blipFill>
          <a:blip r:embed="rId2"/>
          <a:stretch>
            <a:fillRect/>
          </a:stretch>
        </p:blipFill>
        <p:spPr>
          <a:xfrm>
            <a:off x="4272702" y="2282043"/>
            <a:ext cx="2260600" cy="78740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61E222D-47BE-5987-19BA-B5B568759BA7}"/>
                  </a:ext>
                </a:extLst>
              </p:cNvPr>
              <p:cNvSpPr txBox="1"/>
              <p:nvPr/>
            </p:nvSpPr>
            <p:spPr>
              <a:xfrm>
                <a:off x="437300" y="3082890"/>
                <a:ext cx="8724899" cy="956480"/>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𝐻</m:t>
                            </m:r>
                          </m:e>
                        </m:acc>
                      </m:e>
                      <m:sub>
                        <m:r>
                          <a:rPr lang="en-US" i="1">
                            <a:latin typeface="Cambria Math" panose="02040503050406030204" pitchFamily="18" charset="0"/>
                            <a:ea typeface="Cambria Math" panose="02040503050406030204" pitchFamily="18" charset="0"/>
                          </a:rPr>
                          <m:t>𝜆</m:t>
                        </m:r>
                      </m:sub>
                    </m:sSub>
                  </m:oMath>
                </a14:m>
                <a:r>
                  <a:rPr lang="en-US" dirty="0"/>
                  <a:t> is a Hermitian operator depending upon a continuous parameter </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r>
                  <a:rPr lang="en-US" dirty="0"/>
                  <a:t>.</a:t>
                </a:r>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m:t>
                    </m:r>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𝜓</m:t>
                            </m:r>
                          </m:e>
                          <m:sub>
                            <m:r>
                              <a:rPr lang="en-US" i="1">
                                <a:latin typeface="Cambria Math" panose="02040503050406030204" pitchFamily="18" charset="0"/>
                                <a:ea typeface="Cambria Math" panose="02040503050406030204" pitchFamily="18" charset="0"/>
                              </a:rPr>
                              <m:t>𝜆</m:t>
                            </m:r>
                          </m:sub>
                        </m:sSub>
                      </m:e>
                    </m:d>
                  </m:oMath>
                </a14:m>
                <a:r>
                  <a:rPr lang="en-US" dirty="0"/>
                  <a:t> is an eigenstate (eigenfunction) of the Hamiltonian, depending implicitly upon </a:t>
                </a:r>
                <a14:m>
                  <m:oMath xmlns:m="http://schemas.openxmlformats.org/officeDocument/2006/math">
                    <m:r>
                      <a:rPr lang="en-US" i="1">
                        <a:latin typeface="Cambria Math" panose="02040503050406030204" pitchFamily="18" charset="0"/>
                        <a:ea typeface="Cambria Math" panose="02040503050406030204" pitchFamily="18" charset="0"/>
                      </a:rPr>
                      <m:t>𝜆</m:t>
                    </m:r>
                  </m:oMath>
                </a14:m>
                <a:endParaRPr lang="en-US" dirty="0"/>
              </a:p>
              <a:p>
                <a:pPr marL="285750"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i="1" smtClean="0">
                            <a:latin typeface="Cambria Math" panose="02040503050406030204" pitchFamily="18" charset="0"/>
                            <a:ea typeface="Cambria Math" panose="02040503050406030204" pitchFamily="18" charset="0"/>
                          </a:rPr>
                          <m:t>𝜆</m:t>
                        </m:r>
                      </m:sub>
                    </m:sSub>
                  </m:oMath>
                </a14:m>
                <a:r>
                  <a:rPr lang="en-US" dirty="0"/>
                  <a:t> is the energy (eigenvalue) of the state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a:latin typeface="Cambria Math" panose="02040503050406030204" pitchFamily="18" charset="0"/>
                              </a:rPr>
                              <m:t>𝐻</m:t>
                            </m:r>
                          </m:e>
                        </m:acc>
                      </m:e>
                      <m:sub>
                        <m:r>
                          <a:rPr lang="en-US" i="1">
                            <a:latin typeface="Cambria Math" panose="02040503050406030204" pitchFamily="18" charset="0"/>
                            <a:ea typeface="Cambria Math" panose="02040503050406030204" pitchFamily="18" charset="0"/>
                          </a:rPr>
                          <m:t>𝜆</m:t>
                        </m:r>
                      </m:sub>
                    </m:sSub>
                  </m:oMath>
                </a14:m>
                <a:r>
                  <a:rPr lang="en-US" dirty="0"/>
                  <a:t> i.e.,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𝐻</m:t>
                            </m:r>
                          </m:e>
                        </m:acc>
                      </m:e>
                      <m:sub>
                        <m:r>
                          <a:rPr lang="en-US" i="1">
                            <a:latin typeface="Cambria Math" panose="02040503050406030204" pitchFamily="18" charset="0"/>
                            <a:ea typeface="Cambria Math" panose="02040503050406030204" pitchFamily="18" charset="0"/>
                          </a:rPr>
                          <m:t>𝜆</m:t>
                        </m:r>
                      </m:sub>
                    </m:sSub>
                  </m:oMath>
                </a14:m>
                <a:r>
                  <a:rPr lang="en-US" dirty="0"/>
                  <a:t> </a:t>
                </a:r>
                <a14:m>
                  <m:oMath xmlns:m="http://schemas.openxmlformats.org/officeDocument/2006/math">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𝜓</m:t>
                            </m:r>
                          </m:e>
                          <m:sub>
                            <m:r>
                              <a:rPr lang="en-US" i="1">
                                <a:latin typeface="Cambria Math" panose="02040503050406030204" pitchFamily="18" charset="0"/>
                                <a:ea typeface="Cambria Math" panose="02040503050406030204" pitchFamily="18" charset="0"/>
                              </a:rPr>
                              <m:t>𝜆</m:t>
                            </m:r>
                          </m:sub>
                        </m:sSub>
                      </m:e>
                    </m:d>
                    <m:r>
                      <a:rPr lang="en-US" b="0" i="0"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ea typeface="Cambria Math" panose="02040503050406030204" pitchFamily="18" charset="0"/>
                          </a:rPr>
                          <m:t>𝜆</m:t>
                        </m:r>
                      </m:sub>
                    </m:sSub>
                  </m:oMath>
                </a14:m>
                <a:r>
                  <a:rPr lang="en-US" dirty="0"/>
                  <a:t> </a:t>
                </a:r>
                <a14:m>
                  <m:oMath xmlns:m="http://schemas.openxmlformats.org/officeDocument/2006/math">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𝜓</m:t>
                            </m:r>
                          </m:e>
                          <m:sub>
                            <m:r>
                              <a:rPr lang="en-US" i="1">
                                <a:latin typeface="Cambria Math" panose="02040503050406030204" pitchFamily="18" charset="0"/>
                                <a:ea typeface="Cambria Math" panose="02040503050406030204" pitchFamily="18" charset="0"/>
                              </a:rPr>
                              <m:t>𝜆</m:t>
                            </m:r>
                          </m:sub>
                        </m:sSub>
                      </m:e>
                    </m:d>
                  </m:oMath>
                </a14:m>
                <a:endParaRPr lang="en-US" dirty="0"/>
              </a:p>
            </p:txBody>
          </p:sp>
        </mc:Choice>
        <mc:Fallback xmlns="">
          <p:sp>
            <p:nvSpPr>
              <p:cNvPr id="13" name="TextBox 12">
                <a:extLst>
                  <a:ext uri="{FF2B5EF4-FFF2-40B4-BE49-F238E27FC236}">
                    <a16:creationId xmlns:a16="http://schemas.microsoft.com/office/drawing/2014/main" id="{A61E222D-47BE-5987-19BA-B5B568759BA7}"/>
                  </a:ext>
                </a:extLst>
              </p:cNvPr>
              <p:cNvSpPr txBox="1">
                <a:spLocks noRot="1" noChangeAspect="1" noMove="1" noResize="1" noEditPoints="1" noAdjustHandles="1" noChangeArrowheads="1" noChangeShapeType="1" noTextEdit="1"/>
              </p:cNvSpPr>
              <p:nvPr/>
            </p:nvSpPr>
            <p:spPr>
              <a:xfrm>
                <a:off x="437300" y="3082890"/>
                <a:ext cx="8724899" cy="956480"/>
              </a:xfrm>
              <a:prstGeom prst="rect">
                <a:avLst/>
              </a:prstGeom>
              <a:blipFill>
                <a:blip r:embed="rId3"/>
                <a:stretch>
                  <a:fillRect l="-436" t="-14286" b="-61039"/>
                </a:stretch>
              </a:blipFill>
            </p:spPr>
            <p:txBody>
              <a:bodyPr/>
              <a:lstStyle/>
              <a:p>
                <a:r>
                  <a:rPr lang="en-US">
                    <a:noFill/>
                  </a:rPr>
                  <a:t> </a:t>
                </a:r>
              </a:p>
            </p:txBody>
          </p:sp>
        </mc:Fallback>
      </mc:AlternateContent>
      <p:pic>
        <p:nvPicPr>
          <p:cNvPr id="15" name="Picture 14" descr="A math equations and symbols&#10;&#10;Description automatically generated with medium confidence">
            <a:extLst>
              <a:ext uri="{FF2B5EF4-FFF2-40B4-BE49-F238E27FC236}">
                <a16:creationId xmlns:a16="http://schemas.microsoft.com/office/drawing/2014/main" id="{7E7CC659-7D68-68EF-99E7-EF6C8EA2DD07}"/>
              </a:ext>
            </a:extLst>
          </p:cNvPr>
          <p:cNvPicPr>
            <a:picLocks noChangeAspect="1"/>
          </p:cNvPicPr>
          <p:nvPr/>
        </p:nvPicPr>
        <p:blipFill>
          <a:blip r:embed="rId4"/>
          <a:stretch>
            <a:fillRect/>
          </a:stretch>
        </p:blipFill>
        <p:spPr>
          <a:xfrm>
            <a:off x="437299" y="4183596"/>
            <a:ext cx="2737915" cy="815787"/>
          </a:xfrm>
          <a:prstGeom prst="rect">
            <a:avLst/>
          </a:prstGeom>
        </p:spPr>
      </p:pic>
      <p:pic>
        <p:nvPicPr>
          <p:cNvPr id="17" name="Picture 16" descr="A math equations with black letters&#10;&#10;Description automatically generated with medium confidence">
            <a:extLst>
              <a:ext uri="{FF2B5EF4-FFF2-40B4-BE49-F238E27FC236}">
                <a16:creationId xmlns:a16="http://schemas.microsoft.com/office/drawing/2014/main" id="{4BBE182B-CFCE-CC10-2021-B257A10C5506}"/>
              </a:ext>
            </a:extLst>
          </p:cNvPr>
          <p:cNvPicPr>
            <a:picLocks noChangeAspect="1"/>
          </p:cNvPicPr>
          <p:nvPr/>
        </p:nvPicPr>
        <p:blipFill>
          <a:blip r:embed="rId5"/>
          <a:stretch>
            <a:fillRect/>
          </a:stretch>
        </p:blipFill>
        <p:spPr>
          <a:xfrm>
            <a:off x="3475720" y="4025923"/>
            <a:ext cx="5187774" cy="2782016"/>
          </a:xfrm>
          <a:prstGeom prst="rect">
            <a:avLst/>
          </a:prstGeom>
        </p:spPr>
      </p:pic>
    </p:spTree>
    <p:extLst>
      <p:ext uri="{BB962C8B-B14F-4D97-AF65-F5344CB8AC3E}">
        <p14:creationId xmlns:p14="http://schemas.microsoft.com/office/powerpoint/2010/main" val="3452141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F4CD0-2958-0897-614B-CEEB1A6F592F}"/>
              </a:ext>
            </a:extLst>
          </p:cNvPr>
          <p:cNvSpPr>
            <a:spLocks noGrp="1"/>
          </p:cNvSpPr>
          <p:nvPr>
            <p:ph type="title"/>
          </p:nvPr>
        </p:nvSpPr>
        <p:spPr>
          <a:xfrm>
            <a:off x="231913" y="0"/>
            <a:ext cx="10515600" cy="1325563"/>
          </a:xfrm>
        </p:spPr>
        <p:txBody>
          <a:bodyPr/>
          <a:lstStyle/>
          <a:p>
            <a:r>
              <a:rPr lang="en-US" b="1" dirty="0"/>
              <a:t>The spin-orbit interaction</a:t>
            </a:r>
          </a:p>
        </p:txBody>
      </p:sp>
      <p:pic>
        <p:nvPicPr>
          <p:cNvPr id="1026" name="Picture 2" descr="The Spin–Orbit Interaction | SpringerLink">
            <a:extLst>
              <a:ext uri="{FF2B5EF4-FFF2-40B4-BE49-F238E27FC236}">
                <a16:creationId xmlns:a16="http://schemas.microsoft.com/office/drawing/2014/main" id="{84679763-5DDE-64B7-8D90-9CCD05F1B6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9582" y="371061"/>
            <a:ext cx="3910505" cy="212366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3E5D138-C6CA-8FB0-E8C3-7F606965FC02}"/>
                  </a:ext>
                </a:extLst>
              </p:cNvPr>
              <p:cNvSpPr txBox="1"/>
              <p:nvPr/>
            </p:nvSpPr>
            <p:spPr>
              <a:xfrm>
                <a:off x="231913" y="1171479"/>
                <a:ext cx="7669696" cy="1477328"/>
              </a:xfrm>
              <a:prstGeom prst="rect">
                <a:avLst/>
              </a:prstGeom>
              <a:noFill/>
            </p:spPr>
            <p:txBody>
              <a:bodyPr wrap="square">
                <a:spAutoFit/>
              </a:bodyPr>
              <a:lstStyle/>
              <a:p>
                <a:r>
                  <a:rPr lang="en-US" sz="1800" dirty="0">
                    <a:effectLst/>
                    <a:latin typeface="ACaslonPro"/>
                  </a:rPr>
                  <a:t>Imagine the electron in orbit around the nucleus; from the </a:t>
                </a:r>
                <a:r>
                  <a:rPr lang="en-US" sz="1800" i="1" dirty="0">
                    <a:effectLst/>
                    <a:latin typeface="ACaslonPro"/>
                  </a:rPr>
                  <a:t>electron’s </a:t>
                </a:r>
                <a:r>
                  <a:rPr lang="en-US" sz="1800" dirty="0">
                    <a:effectLst/>
                    <a:latin typeface="ACaslonPro"/>
                  </a:rPr>
                  <a:t>point of view, the proton is circling around </a:t>
                </a:r>
                <a:r>
                  <a:rPr lang="en-US" sz="1800" i="1" dirty="0">
                    <a:effectLst/>
                    <a:latin typeface="ACaslonPro"/>
                  </a:rPr>
                  <a:t>it. </a:t>
                </a:r>
                <a:r>
                  <a:rPr lang="en-US" sz="1800" dirty="0">
                    <a:effectLst/>
                    <a:latin typeface="ACaslonPro"/>
                  </a:rPr>
                  <a:t>This orbiting positive charge sets up a magnetic field </a:t>
                </a:r>
                <a:r>
                  <a:rPr lang="en-US" sz="1800" b="1" dirty="0">
                    <a:effectLst/>
                    <a:latin typeface="ACaslonPro"/>
                  </a:rPr>
                  <a:t>B</a:t>
                </a:r>
                <a:r>
                  <a:rPr lang="en-US" sz="1800" dirty="0">
                    <a:effectLst/>
                    <a:latin typeface="ACaslonPro"/>
                  </a:rPr>
                  <a:t>, in the electron frame, which exerts a torque on the spinning electron, tending to align its magnetic moment </a:t>
                </a:r>
                <a14:m>
                  <m:oMath xmlns:m="http://schemas.openxmlformats.org/officeDocument/2006/math">
                    <m:r>
                      <a:rPr lang="en-US" sz="1800" b="1" i="1" smtClean="0">
                        <a:effectLst/>
                        <a:latin typeface="Cambria Math" panose="02040503050406030204" pitchFamily="18" charset="0"/>
                        <a:ea typeface="Cambria Math" panose="02040503050406030204" pitchFamily="18" charset="0"/>
                      </a:rPr>
                      <m:t>𝝁</m:t>
                    </m:r>
                  </m:oMath>
                </a14:m>
                <a:r>
                  <a:rPr lang="en-US" b="1" dirty="0"/>
                  <a:t> </a:t>
                </a:r>
                <a:r>
                  <a:rPr lang="en-US" dirty="0"/>
                  <a:t>along the direction of the field.</a:t>
                </a:r>
              </a:p>
            </p:txBody>
          </p:sp>
        </mc:Choice>
        <mc:Fallback xmlns="">
          <p:sp>
            <p:nvSpPr>
              <p:cNvPr id="4" name="TextBox 3">
                <a:extLst>
                  <a:ext uri="{FF2B5EF4-FFF2-40B4-BE49-F238E27FC236}">
                    <a16:creationId xmlns:a16="http://schemas.microsoft.com/office/drawing/2014/main" id="{D3E5D138-C6CA-8FB0-E8C3-7F606965FC02}"/>
                  </a:ext>
                </a:extLst>
              </p:cNvPr>
              <p:cNvSpPr txBox="1">
                <a:spLocks noRot="1" noChangeAspect="1" noMove="1" noResize="1" noEditPoints="1" noAdjustHandles="1" noChangeArrowheads="1" noChangeShapeType="1" noTextEdit="1"/>
              </p:cNvSpPr>
              <p:nvPr/>
            </p:nvSpPr>
            <p:spPr>
              <a:xfrm>
                <a:off x="231913" y="1171479"/>
                <a:ext cx="7669696" cy="1477328"/>
              </a:xfrm>
              <a:prstGeom prst="rect">
                <a:avLst/>
              </a:prstGeom>
              <a:blipFill>
                <a:blip r:embed="rId3"/>
                <a:stretch>
                  <a:fillRect l="-661" t="-1709" b="-59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F053CF0-1620-5E28-A66F-EB8517D10512}"/>
                  </a:ext>
                </a:extLst>
              </p:cNvPr>
              <p:cNvSpPr txBox="1"/>
              <p:nvPr/>
            </p:nvSpPr>
            <p:spPr>
              <a:xfrm>
                <a:off x="231913" y="3061252"/>
                <a:ext cx="11486322" cy="3139321"/>
              </a:xfrm>
              <a:prstGeom prst="rect">
                <a:avLst/>
              </a:prstGeom>
              <a:noFill/>
            </p:spPr>
            <p:txBody>
              <a:bodyPr wrap="square" rtlCol="0">
                <a:spAutoFit/>
              </a:bodyPr>
              <a:lstStyle/>
              <a:p>
                <a:r>
                  <a:rPr lang="en-US" dirty="0"/>
                  <a:t>Remember that </a:t>
                </a:r>
                <a:r>
                  <a:rPr lang="en-US" dirty="0">
                    <a:highlight>
                      <a:srgbClr val="FFFF00"/>
                    </a:highlight>
                  </a:rPr>
                  <a:t>a spinning charged particle constitutes a magnetic dipole</a:t>
                </a:r>
                <a:r>
                  <a:rPr lang="en-US" dirty="0"/>
                  <a:t>, with magnetic dipole moment proportional to its spin angular momentum </a:t>
                </a:r>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𝑺</m:t>
                      </m:r>
                    </m:oMath>
                  </m:oMathPara>
                </a14:m>
                <a:endParaRPr lang="en-US" b="1" dirty="0"/>
              </a:p>
              <a:p>
                <a:endParaRPr lang="en-US" dirty="0"/>
              </a:p>
              <a:p>
                <a:r>
                  <a:rPr lang="en-US" dirty="0"/>
                  <a:t>The proportionality constant </a:t>
                </a:r>
                <a14:m>
                  <m:oMath xmlns:m="http://schemas.openxmlformats.org/officeDocument/2006/math">
                    <m:r>
                      <a:rPr lang="en-US" b="0" i="1" smtClean="0">
                        <a:latin typeface="Cambria Math" panose="02040503050406030204" pitchFamily="18" charset="0"/>
                        <a:ea typeface="Cambria Math" panose="02040503050406030204" pitchFamily="18" charset="0"/>
                      </a:rPr>
                      <m:t>𝛾</m:t>
                    </m:r>
                  </m:oMath>
                </a14:m>
                <a:r>
                  <a:rPr lang="en-US" dirty="0"/>
                  <a:t> is called gyromagnetic ratio. When a magnetic dipole is placed in a magnetic field </a:t>
                </a:r>
                <a:r>
                  <a:rPr lang="en-US" b="1" dirty="0"/>
                  <a:t>B, </a:t>
                </a:r>
                <a:r>
                  <a:rPr lang="en-US" dirty="0"/>
                  <a:t>it experiences a torque </a:t>
                </a:r>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𝝉</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𝝁</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𝑩</m:t>
                      </m:r>
                    </m:oMath>
                  </m:oMathPara>
                </a14:m>
                <a:endParaRPr lang="en-US" b="1" dirty="0"/>
              </a:p>
              <a:p>
                <a:endParaRPr lang="en-US" dirty="0"/>
              </a:p>
              <a:p>
                <a:r>
                  <a:rPr lang="en-US" dirty="0"/>
                  <a:t>which tends to line it up parallel to the field (like a compass needle). The energy associated with this torque (the Hamiltonian) is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𝝁</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𝑩</m:t>
                      </m:r>
                      <m:r>
                        <a:rPr lang="en-US" b="1"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𝛾</m:t>
                      </m:r>
                      <m:r>
                        <a:rPr lang="en-US" i="1">
                          <a:latin typeface="Cambria Math" panose="02040503050406030204" pitchFamily="18" charset="0"/>
                          <a:ea typeface="Cambria Math" panose="02040503050406030204" pitchFamily="18" charset="0"/>
                        </a:rPr>
                        <m:t> </m:t>
                      </m:r>
                      <m:r>
                        <a:rPr lang="en-US" b="1" i="1">
                          <a:latin typeface="Cambria Math" panose="02040503050406030204" pitchFamily="18" charset="0"/>
                          <a:ea typeface="Cambria Math" panose="02040503050406030204" pitchFamily="18" charset="0"/>
                        </a:rPr>
                        <m:t>𝑺</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𝑩</m:t>
                      </m:r>
                    </m:oMath>
                  </m:oMathPara>
                </a14:m>
                <a:endParaRPr lang="en-US" b="1" dirty="0"/>
              </a:p>
            </p:txBody>
          </p:sp>
        </mc:Choice>
        <mc:Fallback xmlns="">
          <p:sp>
            <p:nvSpPr>
              <p:cNvPr id="5" name="TextBox 4">
                <a:extLst>
                  <a:ext uri="{FF2B5EF4-FFF2-40B4-BE49-F238E27FC236}">
                    <a16:creationId xmlns:a16="http://schemas.microsoft.com/office/drawing/2014/main" id="{1F053CF0-1620-5E28-A66F-EB8517D10512}"/>
                  </a:ext>
                </a:extLst>
              </p:cNvPr>
              <p:cNvSpPr txBox="1">
                <a:spLocks noRot="1" noChangeAspect="1" noMove="1" noResize="1" noEditPoints="1" noAdjustHandles="1" noChangeArrowheads="1" noChangeShapeType="1" noTextEdit="1"/>
              </p:cNvSpPr>
              <p:nvPr/>
            </p:nvSpPr>
            <p:spPr>
              <a:xfrm>
                <a:off x="231913" y="3061252"/>
                <a:ext cx="11486322" cy="3139321"/>
              </a:xfrm>
              <a:prstGeom prst="rect">
                <a:avLst/>
              </a:prstGeom>
              <a:blipFill>
                <a:blip r:embed="rId4"/>
                <a:stretch>
                  <a:fillRect l="-442" t="-402" b="-1205"/>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C33FC9B-A5F0-39B8-0ECD-A3FDC8E6DB1B}"/>
              </a:ext>
            </a:extLst>
          </p:cNvPr>
          <p:cNvSpPr txBox="1"/>
          <p:nvPr/>
        </p:nvSpPr>
        <p:spPr>
          <a:xfrm>
            <a:off x="231913" y="6350751"/>
            <a:ext cx="5791714" cy="307777"/>
          </a:xfrm>
          <a:prstGeom prst="rect">
            <a:avLst/>
          </a:prstGeom>
          <a:noFill/>
        </p:spPr>
        <p:txBody>
          <a:bodyPr wrap="none" rtlCol="0">
            <a:spAutoFit/>
          </a:bodyPr>
          <a:lstStyle/>
          <a:p>
            <a:r>
              <a:rPr lang="en-US" sz="1400" dirty="0"/>
              <a:t>(*) according to the textbook notation, boldface characters represent vectors</a:t>
            </a:r>
          </a:p>
        </p:txBody>
      </p:sp>
    </p:spTree>
    <p:extLst>
      <p:ext uri="{BB962C8B-B14F-4D97-AF65-F5344CB8AC3E}">
        <p14:creationId xmlns:p14="http://schemas.microsoft.com/office/powerpoint/2010/main" val="191502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497FBE7-58DF-40DC-1A1A-45B841322F6D}"/>
              </a:ext>
            </a:extLst>
          </p:cNvPr>
          <p:cNvSpPr txBox="1">
            <a:spLocks/>
          </p:cNvSpPr>
          <p:nvPr/>
        </p:nvSpPr>
        <p:spPr>
          <a:xfrm>
            <a:off x="231913"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The spin-orbit interaction</a:t>
            </a:r>
          </a:p>
        </p:txBody>
      </p:sp>
      <p:pic>
        <p:nvPicPr>
          <p:cNvPr id="4" name="Picture 3" descr="A diagram of a circle with a point and a point&#10;&#10;Description automatically generated">
            <a:extLst>
              <a:ext uri="{FF2B5EF4-FFF2-40B4-BE49-F238E27FC236}">
                <a16:creationId xmlns:a16="http://schemas.microsoft.com/office/drawing/2014/main" id="{1FEDD2F6-B46B-5A92-1642-41AEDEFC862E}"/>
              </a:ext>
            </a:extLst>
          </p:cNvPr>
          <p:cNvPicPr>
            <a:picLocks noChangeAspect="1"/>
          </p:cNvPicPr>
          <p:nvPr/>
        </p:nvPicPr>
        <p:blipFill>
          <a:blip r:embed="rId2"/>
          <a:stretch>
            <a:fillRect/>
          </a:stretch>
        </p:blipFill>
        <p:spPr>
          <a:xfrm>
            <a:off x="9451246" y="76476"/>
            <a:ext cx="2740754" cy="217096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70C1192-5C98-B6A2-DE91-AAB50598142D}"/>
                  </a:ext>
                </a:extLst>
              </p:cNvPr>
              <p:cNvSpPr txBox="1"/>
              <p:nvPr/>
            </p:nvSpPr>
            <p:spPr>
              <a:xfrm>
                <a:off x="231912" y="1164277"/>
                <a:ext cx="9670598" cy="1477328"/>
              </a:xfrm>
              <a:prstGeom prst="rect">
                <a:avLst/>
              </a:prstGeom>
              <a:noFill/>
            </p:spPr>
            <p:txBody>
              <a:bodyPr wrap="square">
                <a:spAutoFit/>
              </a:bodyPr>
              <a:lstStyle/>
              <a:p>
                <a:r>
                  <a:rPr lang="en-US" dirty="0"/>
                  <a:t>We need </a:t>
                </a:r>
                <a:r>
                  <a:rPr lang="en-US" sz="1800" dirty="0">
                    <a:effectLst/>
                    <a:latin typeface="ACaslonPro"/>
                  </a:rPr>
                  <a:t>to figure out the magnetic field of the proton (</a:t>
                </a:r>
                <a:r>
                  <a:rPr lang="en-US" sz="1800" b="1" dirty="0">
                    <a:effectLst/>
                    <a:latin typeface="ACaslonPro"/>
                  </a:rPr>
                  <a:t>B</a:t>
                </a:r>
                <a:r>
                  <a:rPr lang="en-US" sz="1800" dirty="0">
                    <a:effectLst/>
                    <a:latin typeface="ACaslonPro"/>
                  </a:rPr>
                  <a:t>) and the dipole moment of the electron (</a:t>
                </a:r>
                <a14:m>
                  <m:oMath xmlns:m="http://schemas.openxmlformats.org/officeDocument/2006/math">
                    <m:r>
                      <a:rPr lang="en-US" b="1" i="1" smtClean="0">
                        <a:latin typeface="Cambria Math" panose="02040503050406030204" pitchFamily="18" charset="0"/>
                        <a:ea typeface="Cambria Math" panose="02040503050406030204" pitchFamily="18" charset="0"/>
                      </a:rPr>
                      <m:t>𝝁</m:t>
                    </m:r>
                  </m:oMath>
                </a14:m>
                <a:r>
                  <a:rPr lang="en-US" sz="1800" dirty="0">
                    <a:effectLst/>
                    <a:latin typeface="ACaslonPro"/>
                  </a:rPr>
                  <a:t>). </a:t>
                </a:r>
              </a:p>
              <a:p>
                <a:endParaRPr lang="en-US" dirty="0">
                  <a:latin typeface="ACaslonPro"/>
                </a:endParaRPr>
              </a:p>
              <a:p>
                <a:r>
                  <a:rPr lang="en-US" sz="1800" b="1" dirty="0">
                    <a:effectLst/>
                    <a:latin typeface="ACaslonPro"/>
                  </a:rPr>
                  <a:t>The Magnetic Field of the Proton. </a:t>
                </a:r>
                <a:r>
                  <a:rPr lang="en-US" sz="1800" dirty="0">
                    <a:effectLst/>
                    <a:latin typeface="ACaslonPro"/>
                  </a:rPr>
                  <a:t>If we picture the proton (from the electron’s perspective) as a </a:t>
                </a:r>
                <a:endParaRPr lang="en-US" dirty="0"/>
              </a:p>
              <a:p>
                <a:r>
                  <a:rPr lang="en-US" sz="1800" dirty="0">
                    <a:effectLst/>
                    <a:latin typeface="ACaslonPro"/>
                  </a:rPr>
                  <a:t>continuous current loop (see Figure), its magnetic field can be calculated from the </a:t>
                </a:r>
                <a:r>
                  <a:rPr lang="en-US" sz="1800" dirty="0" err="1">
                    <a:effectLst/>
                    <a:latin typeface="ACaslonPro"/>
                  </a:rPr>
                  <a:t>Biot</a:t>
                </a:r>
                <a:r>
                  <a:rPr lang="en-US" sz="1800" dirty="0">
                    <a:effectLst/>
                    <a:latin typeface="ACaslonPro"/>
                  </a:rPr>
                  <a:t>–Savart law: </a:t>
                </a:r>
                <a:endParaRPr lang="en-US" dirty="0"/>
              </a:p>
              <a:p>
                <a:endParaRPr lang="en-US" dirty="0"/>
              </a:p>
            </p:txBody>
          </p:sp>
        </mc:Choice>
        <mc:Fallback xmlns="">
          <p:sp>
            <p:nvSpPr>
              <p:cNvPr id="6" name="TextBox 5">
                <a:extLst>
                  <a:ext uri="{FF2B5EF4-FFF2-40B4-BE49-F238E27FC236}">
                    <a16:creationId xmlns:a16="http://schemas.microsoft.com/office/drawing/2014/main" id="{070C1192-5C98-B6A2-DE91-AAB50598142D}"/>
                  </a:ext>
                </a:extLst>
              </p:cNvPr>
              <p:cNvSpPr txBox="1">
                <a:spLocks noRot="1" noChangeAspect="1" noMove="1" noResize="1" noEditPoints="1" noAdjustHandles="1" noChangeArrowheads="1" noChangeShapeType="1" noTextEdit="1"/>
              </p:cNvSpPr>
              <p:nvPr/>
            </p:nvSpPr>
            <p:spPr>
              <a:xfrm>
                <a:off x="231912" y="1164277"/>
                <a:ext cx="9670598" cy="1477328"/>
              </a:xfrm>
              <a:prstGeom prst="rect">
                <a:avLst/>
              </a:prstGeom>
              <a:blipFill>
                <a:blip r:embed="rId3"/>
                <a:stretch>
                  <a:fillRect l="-525" t="-1709" r="-787"/>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D2184D3A-C9DD-C06E-1ED2-FD2BCB76BC0C}"/>
              </a:ext>
            </a:extLst>
          </p:cNvPr>
          <p:cNvSpPr txBox="1"/>
          <p:nvPr/>
        </p:nvSpPr>
        <p:spPr>
          <a:xfrm>
            <a:off x="10024117" y="2257174"/>
            <a:ext cx="1805559" cy="461665"/>
          </a:xfrm>
          <a:prstGeom prst="rect">
            <a:avLst/>
          </a:prstGeom>
          <a:noFill/>
        </p:spPr>
        <p:txBody>
          <a:bodyPr wrap="none" rtlCol="0">
            <a:spAutoFit/>
          </a:bodyPr>
          <a:lstStyle/>
          <a:p>
            <a:r>
              <a:rPr lang="en-US" sz="1200" dirty="0">
                <a:effectLst/>
                <a:latin typeface="ACaslonPro"/>
              </a:rPr>
              <a:t>Hydrogen atom, from the </a:t>
            </a:r>
          </a:p>
          <a:p>
            <a:r>
              <a:rPr lang="en-US" sz="1200" dirty="0">
                <a:effectLst/>
                <a:latin typeface="ACaslonPro"/>
              </a:rPr>
              <a:t>electron’s perspective.</a:t>
            </a:r>
            <a:endParaRPr lang="en-US" sz="1200" dirty="0"/>
          </a:p>
        </p:txBody>
      </p:sp>
      <p:pic>
        <p:nvPicPr>
          <p:cNvPr id="9" name="Picture 8" descr="A math equation with numbers and symbols&#10;&#10;Description automatically generated with medium confidence">
            <a:extLst>
              <a:ext uri="{FF2B5EF4-FFF2-40B4-BE49-F238E27FC236}">
                <a16:creationId xmlns:a16="http://schemas.microsoft.com/office/drawing/2014/main" id="{C9A339B3-3E6C-719F-C33C-6F9968E8BB62}"/>
              </a:ext>
            </a:extLst>
          </p:cNvPr>
          <p:cNvPicPr>
            <a:picLocks noChangeAspect="1"/>
          </p:cNvPicPr>
          <p:nvPr/>
        </p:nvPicPr>
        <p:blipFill>
          <a:blip r:embed="rId4"/>
          <a:stretch>
            <a:fillRect/>
          </a:stretch>
        </p:blipFill>
        <p:spPr>
          <a:xfrm>
            <a:off x="6233718" y="2657860"/>
            <a:ext cx="1207565" cy="747540"/>
          </a:xfrm>
          <a:prstGeom prst="rect">
            <a:avLst/>
          </a:prstGeom>
        </p:spPr>
      </p:pic>
      <p:pic>
        <p:nvPicPr>
          <p:cNvPr id="11" name="Picture 10" descr="A group of mathematical symbols&#10;&#10;Description automatically generated">
            <a:extLst>
              <a:ext uri="{FF2B5EF4-FFF2-40B4-BE49-F238E27FC236}">
                <a16:creationId xmlns:a16="http://schemas.microsoft.com/office/drawing/2014/main" id="{66438BA6-E75C-617C-5EED-F5F643DA00EC}"/>
              </a:ext>
            </a:extLst>
          </p:cNvPr>
          <p:cNvPicPr>
            <a:picLocks noChangeAspect="1"/>
          </p:cNvPicPr>
          <p:nvPr/>
        </p:nvPicPr>
        <p:blipFill>
          <a:blip r:embed="rId5"/>
          <a:stretch>
            <a:fillRect/>
          </a:stretch>
        </p:blipFill>
        <p:spPr>
          <a:xfrm>
            <a:off x="2520894" y="2739421"/>
            <a:ext cx="2891238" cy="819681"/>
          </a:xfrm>
          <a:prstGeom prst="rect">
            <a:avLst/>
          </a:prstGeom>
        </p:spPr>
      </p:pic>
      <p:sp>
        <p:nvSpPr>
          <p:cNvPr id="12" name="Right Arrow 11">
            <a:extLst>
              <a:ext uri="{FF2B5EF4-FFF2-40B4-BE49-F238E27FC236}">
                <a16:creationId xmlns:a16="http://schemas.microsoft.com/office/drawing/2014/main" id="{80A8B2FE-C5DB-3E14-77AB-7F0FA5372CD1}"/>
              </a:ext>
            </a:extLst>
          </p:cNvPr>
          <p:cNvSpPr/>
          <p:nvPr/>
        </p:nvSpPr>
        <p:spPr>
          <a:xfrm>
            <a:off x="5585956" y="2854449"/>
            <a:ext cx="319489" cy="39747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C0695FC-B329-3BDA-B23A-9A19B6655811}"/>
                  </a:ext>
                </a:extLst>
              </p:cNvPr>
              <p:cNvSpPr txBox="1"/>
              <p:nvPr/>
            </p:nvSpPr>
            <p:spPr>
              <a:xfrm>
                <a:off x="231912" y="3692891"/>
                <a:ext cx="11675166" cy="646331"/>
              </a:xfrm>
              <a:prstGeom prst="rect">
                <a:avLst/>
              </a:prstGeom>
              <a:noFill/>
            </p:spPr>
            <p:txBody>
              <a:bodyPr wrap="square">
                <a:spAutoFit/>
              </a:bodyPr>
              <a:lstStyle/>
              <a:p>
                <a:r>
                  <a:rPr lang="en-US" dirty="0">
                    <a:latin typeface="ACaslonPro"/>
                  </a:rPr>
                  <a:t>w</a:t>
                </a:r>
                <a:r>
                  <a:rPr lang="en-US" sz="1800" dirty="0">
                    <a:effectLst/>
                    <a:latin typeface="ACaslonPro"/>
                  </a:rPr>
                  <a:t>ith an effective current </a:t>
                </a:r>
                <a14:m>
                  <m:oMath xmlns:m="http://schemas.openxmlformats.org/officeDocument/2006/math">
                    <m:r>
                      <a:rPr lang="en-US" sz="1800" i="1" dirty="0" smtClean="0">
                        <a:effectLst/>
                        <a:latin typeface="Cambria Math" panose="02040503050406030204" pitchFamily="18" charset="0"/>
                      </a:rPr>
                      <m:t>𝐼</m:t>
                    </m:r>
                    <m:r>
                      <a:rPr lang="en-US" sz="1800" i="1" dirty="0" smtClean="0">
                        <a:effectLst/>
                        <a:latin typeface="Cambria Math" panose="02040503050406030204" pitchFamily="18" charset="0"/>
                      </a:rPr>
                      <m:t>=</m:t>
                    </m:r>
                    <m:r>
                      <a:rPr lang="en-US" i="1" dirty="0" smtClean="0">
                        <a:latin typeface="Cambria Math" panose="02040503050406030204" pitchFamily="18" charset="0"/>
                      </a:rPr>
                      <m:t>𝑒</m:t>
                    </m:r>
                    <m:r>
                      <a:rPr lang="en-US" i="1" dirty="0" smtClean="0">
                        <a:latin typeface="Cambria Math" panose="02040503050406030204" pitchFamily="18" charset="0"/>
                      </a:rPr>
                      <m:t>/</m:t>
                    </m:r>
                    <m:r>
                      <a:rPr lang="en-US" i="1" dirty="0" smtClean="0">
                        <a:latin typeface="Cambria Math" panose="02040503050406030204" pitchFamily="18" charset="0"/>
                      </a:rPr>
                      <m:t>𝑇</m:t>
                    </m:r>
                  </m:oMath>
                </a14:m>
                <a:r>
                  <a:rPr lang="en-US" dirty="0">
                    <a:latin typeface="ACaslonPro"/>
                  </a:rPr>
                  <a:t> </a:t>
                </a:r>
                <a:r>
                  <a:rPr lang="en-US" sz="1800" dirty="0">
                    <a:effectLst/>
                    <a:latin typeface="ACaslonPro"/>
                  </a:rPr>
                  <a:t>where </a:t>
                </a:r>
                <a:r>
                  <a:rPr lang="en-US" sz="1800" i="1" dirty="0">
                    <a:effectLst/>
                    <a:latin typeface="ACaslonPro"/>
                  </a:rPr>
                  <a:t>e </a:t>
                </a:r>
                <a:r>
                  <a:rPr lang="en-US" sz="1800" dirty="0">
                    <a:effectLst/>
                    <a:latin typeface="ACaslonPro"/>
                  </a:rPr>
                  <a:t>is the charge of the proton and </a:t>
                </a:r>
                <a:r>
                  <a:rPr lang="en-US" sz="1800" i="1" dirty="0">
                    <a:effectLst/>
                    <a:latin typeface="ACaslonPro"/>
                  </a:rPr>
                  <a:t>T </a:t>
                </a:r>
                <a:r>
                  <a:rPr lang="en-US" sz="1800" dirty="0">
                    <a:effectLst/>
                    <a:latin typeface="ACaslonPro"/>
                  </a:rPr>
                  <a:t>is the period of the orbit. </a:t>
                </a:r>
              </a:p>
              <a:p>
                <a:r>
                  <a:rPr lang="en-US" sz="1800" dirty="0">
                    <a:effectLst/>
                    <a:latin typeface="ACaslonPro"/>
                  </a:rPr>
                  <a:t>On the other hand, the orbital angular momentum of the </a:t>
                </a:r>
                <a:r>
                  <a:rPr lang="en-US" sz="1800" i="1" dirty="0">
                    <a:effectLst/>
                    <a:latin typeface="ACaslonPro"/>
                  </a:rPr>
                  <a:t>electron </a:t>
                </a:r>
                <a:r>
                  <a:rPr lang="en-US" sz="1800" dirty="0">
                    <a:effectLst/>
                    <a:latin typeface="ACaslonPro"/>
                  </a:rPr>
                  <a:t>(in the rest frame of the </a:t>
                </a:r>
                <a:r>
                  <a:rPr lang="en-US" sz="1800" i="1" dirty="0">
                    <a:effectLst/>
                    <a:latin typeface="ACaslonPro"/>
                  </a:rPr>
                  <a:t>nucleus</a:t>
                </a:r>
                <a:r>
                  <a:rPr lang="en-US" sz="1800" dirty="0">
                    <a:effectLst/>
                    <a:latin typeface="ACaslonPro"/>
                  </a:rPr>
                  <a:t>) is </a:t>
                </a:r>
                <a:endParaRPr lang="en-US" dirty="0"/>
              </a:p>
            </p:txBody>
          </p:sp>
        </mc:Choice>
        <mc:Fallback xmlns="">
          <p:sp>
            <p:nvSpPr>
              <p:cNvPr id="14" name="TextBox 13">
                <a:extLst>
                  <a:ext uri="{FF2B5EF4-FFF2-40B4-BE49-F238E27FC236}">
                    <a16:creationId xmlns:a16="http://schemas.microsoft.com/office/drawing/2014/main" id="{3C0695FC-B329-3BDA-B23A-9A19B6655811}"/>
                  </a:ext>
                </a:extLst>
              </p:cNvPr>
              <p:cNvSpPr txBox="1">
                <a:spLocks noRot="1" noChangeAspect="1" noMove="1" noResize="1" noEditPoints="1" noAdjustHandles="1" noChangeArrowheads="1" noChangeShapeType="1" noTextEdit="1"/>
              </p:cNvSpPr>
              <p:nvPr/>
            </p:nvSpPr>
            <p:spPr>
              <a:xfrm>
                <a:off x="231912" y="3692891"/>
                <a:ext cx="11675166" cy="646331"/>
              </a:xfrm>
              <a:prstGeom prst="rect">
                <a:avLst/>
              </a:prstGeom>
              <a:blipFill>
                <a:blip r:embed="rId6"/>
                <a:stretch>
                  <a:fillRect l="-435" t="-3846" b="-13462"/>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21BAD570-52EC-1DF1-5F3E-868D06C9E7B1}"/>
              </a:ext>
            </a:extLst>
          </p:cNvPr>
          <p:cNvSpPr txBox="1"/>
          <p:nvPr/>
        </p:nvSpPr>
        <p:spPr>
          <a:xfrm>
            <a:off x="231912" y="4967668"/>
            <a:ext cx="6578468" cy="369332"/>
          </a:xfrm>
          <a:prstGeom prst="rect">
            <a:avLst/>
          </a:prstGeom>
          <a:noFill/>
        </p:spPr>
        <p:txBody>
          <a:bodyPr wrap="none" rtlCol="0">
            <a:spAutoFit/>
          </a:bodyPr>
          <a:lstStyle/>
          <a:p>
            <a:r>
              <a:rPr lang="en-US" sz="1800" dirty="0">
                <a:effectLst/>
                <a:latin typeface="ACaslonPro"/>
              </a:rPr>
              <a:t>Moreover, </a:t>
            </a:r>
            <a:r>
              <a:rPr lang="en-US" sz="1800" b="1" dirty="0">
                <a:effectLst/>
                <a:latin typeface="ACaslonPro"/>
              </a:rPr>
              <a:t>B </a:t>
            </a:r>
            <a:r>
              <a:rPr lang="en-US" sz="1800" dirty="0">
                <a:effectLst/>
                <a:latin typeface="ACaslonPro"/>
              </a:rPr>
              <a:t>and </a:t>
            </a:r>
            <a:r>
              <a:rPr lang="en-US" sz="1800" b="1" dirty="0">
                <a:effectLst/>
                <a:latin typeface="ACaslonPro"/>
              </a:rPr>
              <a:t>L </a:t>
            </a:r>
            <a:r>
              <a:rPr lang="en-US" sz="1800" dirty="0">
                <a:effectLst/>
                <a:latin typeface="ACaslonPro"/>
              </a:rPr>
              <a:t>point in the same direction (up, in the Figure), so </a:t>
            </a:r>
            <a:endParaRPr lang="en-US" dirty="0"/>
          </a:p>
        </p:txBody>
      </p:sp>
      <p:pic>
        <p:nvPicPr>
          <p:cNvPr id="19" name="Picture 18" descr="A black text with numbers and a line&#10;&#10;Description automatically generated">
            <a:extLst>
              <a:ext uri="{FF2B5EF4-FFF2-40B4-BE49-F238E27FC236}">
                <a16:creationId xmlns:a16="http://schemas.microsoft.com/office/drawing/2014/main" id="{E4EFCCB8-23BF-0D29-1DD9-59D9E0E67349}"/>
              </a:ext>
            </a:extLst>
          </p:cNvPr>
          <p:cNvPicPr>
            <a:picLocks noChangeAspect="1"/>
          </p:cNvPicPr>
          <p:nvPr/>
        </p:nvPicPr>
        <p:blipFill>
          <a:blip r:embed="rId7"/>
          <a:stretch>
            <a:fillRect/>
          </a:stretch>
        </p:blipFill>
        <p:spPr>
          <a:xfrm>
            <a:off x="4276173" y="5364559"/>
            <a:ext cx="2481308" cy="914166"/>
          </a:xfrm>
          <a:prstGeom prst="rect">
            <a:avLst/>
          </a:prstGeom>
        </p:spPr>
      </p:pic>
      <p:pic>
        <p:nvPicPr>
          <p:cNvPr id="20" name="Picture 19">
            <a:extLst>
              <a:ext uri="{FF2B5EF4-FFF2-40B4-BE49-F238E27FC236}">
                <a16:creationId xmlns:a16="http://schemas.microsoft.com/office/drawing/2014/main" id="{24F4CC59-3A78-801E-227E-41AD130B2B31}"/>
              </a:ext>
            </a:extLst>
          </p:cNvPr>
          <p:cNvPicPr>
            <a:picLocks noChangeAspect="1"/>
          </p:cNvPicPr>
          <p:nvPr/>
        </p:nvPicPr>
        <p:blipFill>
          <a:blip r:embed="rId8"/>
          <a:stretch>
            <a:fillRect/>
          </a:stretch>
        </p:blipFill>
        <p:spPr>
          <a:xfrm>
            <a:off x="8999982" y="4374082"/>
            <a:ext cx="902528" cy="525882"/>
          </a:xfrm>
          <a:prstGeom prst="rect">
            <a:avLst/>
          </a:prstGeom>
        </p:spPr>
      </p:pic>
      <p:sp>
        <p:nvSpPr>
          <p:cNvPr id="21" name="TextBox 20">
            <a:extLst>
              <a:ext uri="{FF2B5EF4-FFF2-40B4-BE49-F238E27FC236}">
                <a16:creationId xmlns:a16="http://schemas.microsoft.com/office/drawing/2014/main" id="{7C5FC011-9A43-294D-C85C-EC30B205BF5D}"/>
              </a:ext>
            </a:extLst>
          </p:cNvPr>
          <p:cNvSpPr txBox="1"/>
          <p:nvPr/>
        </p:nvSpPr>
        <p:spPr>
          <a:xfrm>
            <a:off x="7158884" y="4434927"/>
            <a:ext cx="1612686" cy="369332"/>
          </a:xfrm>
          <a:prstGeom prst="rect">
            <a:avLst/>
          </a:prstGeom>
          <a:noFill/>
        </p:spPr>
        <p:txBody>
          <a:bodyPr wrap="none" rtlCol="0">
            <a:spAutoFit/>
          </a:bodyPr>
          <a:lstStyle/>
          <a:p>
            <a:r>
              <a:rPr lang="en-US" dirty="0"/>
              <a:t>where we used</a:t>
            </a:r>
          </a:p>
        </p:txBody>
      </p:sp>
      <p:pic>
        <p:nvPicPr>
          <p:cNvPr id="25" name="Picture 24" descr="A black and white math equation&#10;&#10;Description automatically generated with medium confidence">
            <a:extLst>
              <a:ext uri="{FF2B5EF4-FFF2-40B4-BE49-F238E27FC236}">
                <a16:creationId xmlns:a16="http://schemas.microsoft.com/office/drawing/2014/main" id="{5866A893-F3EA-946B-41C9-8A4995F16E04}"/>
              </a:ext>
            </a:extLst>
          </p:cNvPr>
          <p:cNvPicPr>
            <a:picLocks noChangeAspect="1"/>
          </p:cNvPicPr>
          <p:nvPr/>
        </p:nvPicPr>
        <p:blipFill>
          <a:blip r:embed="rId9"/>
          <a:stretch>
            <a:fillRect/>
          </a:stretch>
        </p:blipFill>
        <p:spPr>
          <a:xfrm>
            <a:off x="3907872" y="4384643"/>
            <a:ext cx="3022600" cy="469900"/>
          </a:xfrm>
          <a:prstGeom prst="rect">
            <a:avLst/>
          </a:prstGeom>
        </p:spPr>
      </p:pic>
      <p:pic>
        <p:nvPicPr>
          <p:cNvPr id="27" name="Picture 26" descr="A black tick and check mark&#10;&#10;Description automatically generated">
            <a:extLst>
              <a:ext uri="{FF2B5EF4-FFF2-40B4-BE49-F238E27FC236}">
                <a16:creationId xmlns:a16="http://schemas.microsoft.com/office/drawing/2014/main" id="{F78F9A30-BA58-04B2-D7FE-2D27A2964B55}"/>
              </a:ext>
            </a:extLst>
          </p:cNvPr>
          <p:cNvPicPr>
            <a:picLocks noChangeAspect="1"/>
          </p:cNvPicPr>
          <p:nvPr/>
        </p:nvPicPr>
        <p:blipFill>
          <a:blip r:embed="rId10"/>
          <a:stretch>
            <a:fillRect/>
          </a:stretch>
        </p:blipFill>
        <p:spPr>
          <a:xfrm>
            <a:off x="1192972" y="6183511"/>
            <a:ext cx="1810001" cy="449618"/>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5AF5871-E9C2-BA09-35F4-AFB8C4BE2D25}"/>
                  </a:ext>
                </a:extLst>
              </p:cNvPr>
              <p:cNvSpPr txBox="1"/>
              <p:nvPr/>
            </p:nvSpPr>
            <p:spPr>
              <a:xfrm>
                <a:off x="231912" y="6223654"/>
                <a:ext cx="11456505" cy="369332"/>
              </a:xfrm>
              <a:prstGeom prst="rect">
                <a:avLst/>
              </a:prstGeom>
              <a:noFill/>
            </p:spPr>
            <p:txBody>
              <a:bodyPr wrap="square" rtlCol="0">
                <a:spAutoFit/>
              </a:bodyPr>
              <a:lstStyle/>
              <a:p>
                <a:r>
                  <a:rPr lang="en-US" dirty="0"/>
                  <a:t>We used                                       to eliminate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0</m:t>
                        </m:r>
                      </m:sub>
                    </m:sSub>
                  </m:oMath>
                </a14:m>
                <a:r>
                  <a:rPr lang="en-US" dirty="0"/>
                  <a:t>            </a:t>
                </a:r>
              </a:p>
            </p:txBody>
          </p:sp>
        </mc:Choice>
        <mc:Fallback xmlns="">
          <p:sp>
            <p:nvSpPr>
              <p:cNvPr id="28" name="TextBox 27">
                <a:extLst>
                  <a:ext uri="{FF2B5EF4-FFF2-40B4-BE49-F238E27FC236}">
                    <a16:creationId xmlns:a16="http://schemas.microsoft.com/office/drawing/2014/main" id="{C5AF5871-E9C2-BA09-35F4-AFB8C4BE2D25}"/>
                  </a:ext>
                </a:extLst>
              </p:cNvPr>
              <p:cNvSpPr txBox="1">
                <a:spLocks noRot="1" noChangeAspect="1" noMove="1" noResize="1" noEditPoints="1" noAdjustHandles="1" noChangeArrowheads="1" noChangeShapeType="1" noTextEdit="1"/>
              </p:cNvSpPr>
              <p:nvPr/>
            </p:nvSpPr>
            <p:spPr>
              <a:xfrm>
                <a:off x="231912" y="6223654"/>
                <a:ext cx="11456505" cy="369332"/>
              </a:xfrm>
              <a:prstGeom prst="rect">
                <a:avLst/>
              </a:prstGeom>
              <a:blipFill>
                <a:blip r:embed="rId11"/>
                <a:stretch>
                  <a:fillRect l="-443" t="-10000" b="-26667"/>
                </a:stretch>
              </a:blipFill>
            </p:spPr>
            <p:txBody>
              <a:bodyPr/>
              <a:lstStyle/>
              <a:p>
                <a:r>
                  <a:rPr lang="en-US">
                    <a:noFill/>
                  </a:rPr>
                  <a:t> </a:t>
                </a:r>
              </a:p>
            </p:txBody>
          </p:sp>
        </mc:Fallback>
      </mc:AlternateContent>
      <p:pic>
        <p:nvPicPr>
          <p:cNvPr id="5" name="Picture 4" descr="A hand pointing to a letter&#10;&#10;AI-generated content may be incorrect.">
            <a:extLst>
              <a:ext uri="{FF2B5EF4-FFF2-40B4-BE49-F238E27FC236}">
                <a16:creationId xmlns:a16="http://schemas.microsoft.com/office/drawing/2014/main" id="{7006F393-D593-D021-80C4-FF9757995872}"/>
              </a:ext>
            </a:extLst>
          </p:cNvPr>
          <p:cNvPicPr>
            <a:picLocks noChangeAspect="1"/>
          </p:cNvPicPr>
          <p:nvPr/>
        </p:nvPicPr>
        <p:blipFill>
          <a:blip r:embed="rId12"/>
          <a:stretch>
            <a:fillRect/>
          </a:stretch>
        </p:blipFill>
        <p:spPr>
          <a:xfrm>
            <a:off x="521209" y="2627687"/>
            <a:ext cx="1588892" cy="846258"/>
          </a:xfrm>
          <a:prstGeom prst="rect">
            <a:avLst/>
          </a:prstGeom>
        </p:spPr>
      </p:pic>
    </p:spTree>
    <p:extLst>
      <p:ext uri="{BB962C8B-B14F-4D97-AF65-F5344CB8AC3E}">
        <p14:creationId xmlns:p14="http://schemas.microsoft.com/office/powerpoint/2010/main" val="1332288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304DD03-BBF6-D449-C857-C034754BC604}"/>
                  </a:ext>
                </a:extLst>
              </p:cNvPr>
              <p:cNvSpPr txBox="1"/>
              <p:nvPr/>
            </p:nvSpPr>
            <p:spPr>
              <a:xfrm>
                <a:off x="231912" y="1129245"/>
                <a:ext cx="11728175" cy="4545732"/>
              </a:xfrm>
              <a:prstGeom prst="rect">
                <a:avLst/>
              </a:prstGeom>
              <a:noFill/>
            </p:spPr>
            <p:txBody>
              <a:bodyPr wrap="square">
                <a:spAutoFit/>
              </a:bodyPr>
              <a:lstStyle/>
              <a:p>
                <a:r>
                  <a:rPr lang="en-US" sz="1800" b="1" dirty="0">
                    <a:effectLst/>
                    <a:latin typeface="ACaslonPro"/>
                  </a:rPr>
                  <a:t>The Magnetic Dipole Moment of the Electron. </a:t>
                </a:r>
                <a:r>
                  <a:rPr lang="en-US" sz="1800" dirty="0">
                    <a:effectLst/>
                    <a:latin typeface="ACaslonPro"/>
                  </a:rPr>
                  <a:t>The magnetic dipole moment of a spinning charge is related to its (spin) angular momentum; the proportionality factor is the gyromagnetic ratio. Let’s derive it, this time, using classical electrodynamics. Consider first a charge </a:t>
                </a:r>
                <a:r>
                  <a:rPr lang="en-US" sz="1800" i="1" dirty="0">
                    <a:effectLst/>
                    <a:latin typeface="ACaslonPro"/>
                  </a:rPr>
                  <a:t>q </a:t>
                </a:r>
                <a:r>
                  <a:rPr lang="en-US" sz="1800" dirty="0">
                    <a:effectLst/>
                    <a:latin typeface="ACaslonPro"/>
                  </a:rPr>
                  <a:t>smeared out around a ring of radius </a:t>
                </a:r>
                <a:r>
                  <a:rPr lang="en-US" sz="1800" i="1" dirty="0">
                    <a:effectLst/>
                    <a:latin typeface="ACaslonPro"/>
                  </a:rPr>
                  <a:t>r</a:t>
                </a:r>
                <a:r>
                  <a:rPr lang="en-US" sz="1800" dirty="0">
                    <a:effectLst/>
                    <a:latin typeface="ACaslonPro"/>
                  </a:rPr>
                  <a:t>, which rotates about the axis with period </a:t>
                </a:r>
                <a:r>
                  <a:rPr lang="en-US" sz="1800" i="1" dirty="0">
                    <a:effectLst/>
                    <a:latin typeface="ACaslonPro"/>
                  </a:rPr>
                  <a:t>T. </a:t>
                </a:r>
                <a:r>
                  <a:rPr lang="en-US" sz="1800" dirty="0">
                    <a:effectLst/>
                    <a:latin typeface="ACaslonPro"/>
                  </a:rPr>
                  <a:t>The magnetic dipole moment of the ring is defined as the current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𝐼</m:t>
                        </m:r>
                      </m:e>
                      <m:sub>
                        <m:r>
                          <a:rPr lang="en-US" b="0" i="1" smtClean="0">
                            <a:latin typeface="Cambria Math" panose="02040503050406030204" pitchFamily="18" charset="0"/>
                            <a:ea typeface="Cambria Math" panose="02040503050406030204" pitchFamily="18" charset="0"/>
                          </a:rPr>
                          <m:t>𝑞</m:t>
                        </m:r>
                      </m:sub>
                    </m:sSub>
                    <m:r>
                      <a:rPr lang="en-US" sz="1800" b="0" i="1" dirty="0" smtClean="0">
                        <a:effectLst/>
                        <a:latin typeface="Cambria Math" panose="02040503050406030204" pitchFamily="18" charset="0"/>
                      </a:rPr>
                      <m:t>=</m:t>
                    </m:r>
                    <m:r>
                      <a:rPr lang="en-US" sz="1800" i="1" dirty="0" smtClean="0">
                        <a:effectLst/>
                        <a:latin typeface="Cambria Math" panose="02040503050406030204" pitchFamily="18" charset="0"/>
                      </a:rPr>
                      <m:t>𝑞</m:t>
                    </m:r>
                    <m:r>
                      <a:rPr lang="en-US" sz="1800" i="1" dirty="0" smtClean="0">
                        <a:effectLst/>
                        <a:latin typeface="Cambria Math" panose="02040503050406030204" pitchFamily="18" charset="0"/>
                      </a:rPr>
                      <m:t>/</m:t>
                    </m:r>
                    <m:r>
                      <a:rPr lang="en-US" sz="1800" i="1" dirty="0" smtClean="0">
                        <a:effectLst/>
                        <a:latin typeface="Cambria Math" panose="02040503050406030204" pitchFamily="18" charset="0"/>
                      </a:rPr>
                      <m:t>𝑇</m:t>
                    </m:r>
                  </m:oMath>
                </a14:m>
                <a:r>
                  <a:rPr lang="en-US" sz="1800" dirty="0">
                    <a:effectLst/>
                    <a:latin typeface="ACaslonPro"/>
                  </a:rPr>
                  <a:t> times the area </a:t>
                </a:r>
                <a14:m>
                  <m:oMath xmlns:m="http://schemas.openxmlformats.org/officeDocument/2006/math">
                    <m:r>
                      <m:rPr>
                        <m:sty m:val="p"/>
                      </m:rPr>
                      <a:rPr lang="en-US" sz="1800" b="0" i="0" smtClean="0">
                        <a:effectLst/>
                        <a:latin typeface="Cambria Math" panose="02040503050406030204" pitchFamily="18" charset="0"/>
                        <a:ea typeface="Cambria Math" panose="02040503050406030204" pitchFamily="18" charset="0"/>
                      </a:rPr>
                      <m:t>A</m:t>
                    </m:r>
                    <m:r>
                      <a:rPr lang="en-US" sz="1800" b="0" i="0" smtClean="0">
                        <a:effectLst/>
                        <a:latin typeface="Cambria Math" panose="02040503050406030204" pitchFamily="18" charset="0"/>
                        <a:ea typeface="Cambria Math" panose="02040503050406030204" pitchFamily="18" charset="0"/>
                      </a:rPr>
                      <m:t>=</m:t>
                    </m:r>
                    <m:r>
                      <a:rPr lang="en-US" sz="1800" i="1" smtClean="0">
                        <a:effectLst/>
                        <a:latin typeface="Cambria Math" panose="02040503050406030204" pitchFamily="18" charset="0"/>
                        <a:ea typeface="Cambria Math" panose="02040503050406030204" pitchFamily="18" charset="0"/>
                      </a:rPr>
                      <m:t>𝜋</m:t>
                    </m:r>
                    <m:sSup>
                      <m:sSupPr>
                        <m:ctrlPr>
                          <a:rPr lang="en-US" sz="1800" i="1" smtClean="0">
                            <a:effectLst/>
                            <a:latin typeface="Cambria Math" panose="02040503050406030204" pitchFamily="18" charset="0"/>
                            <a:ea typeface="Cambria Math" panose="02040503050406030204" pitchFamily="18" charset="0"/>
                          </a:rPr>
                        </m:ctrlPr>
                      </m:sSupPr>
                      <m:e>
                        <m:r>
                          <a:rPr lang="en-US" sz="1800" b="0" i="1" smtClean="0">
                            <a:effectLst/>
                            <a:latin typeface="Cambria Math" panose="02040503050406030204" pitchFamily="18" charset="0"/>
                            <a:ea typeface="Cambria Math" panose="02040503050406030204" pitchFamily="18" charset="0"/>
                          </a:rPr>
                          <m:t>𝑟</m:t>
                        </m:r>
                      </m:e>
                      <m:sup>
                        <m:r>
                          <a:rPr lang="en-US" sz="1800" b="0" i="1" smtClean="0">
                            <a:effectLst/>
                            <a:latin typeface="Cambria Math" panose="02040503050406030204" pitchFamily="18" charset="0"/>
                            <a:ea typeface="Cambria Math" panose="02040503050406030204" pitchFamily="18" charset="0"/>
                          </a:rPr>
                          <m:t>2</m:t>
                        </m:r>
                      </m:sup>
                    </m:sSup>
                  </m:oMath>
                </a14:m>
                <a:endParaRPr lang="en-US" dirty="0"/>
              </a:p>
              <a:p>
                <a:endParaRPr lang="en-US" dirty="0"/>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𝝁</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𝐼</m:t>
                          </m:r>
                        </m:e>
                        <m:sub>
                          <m:r>
                            <a:rPr lang="en-US" b="0" i="1" smtClean="0">
                              <a:latin typeface="Cambria Math" panose="02040503050406030204" pitchFamily="18" charset="0"/>
                              <a:ea typeface="Cambria Math" panose="02040503050406030204" pitchFamily="18" charset="0"/>
                            </a:rPr>
                            <m:t>𝑞</m:t>
                          </m:r>
                        </m:sub>
                      </m:sSub>
                      <m:r>
                        <a:rPr lang="en-US" b="0"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𝑨</m:t>
                      </m:r>
                      <m:r>
                        <a:rPr lang="en-US" b="1"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a:latin typeface="Cambria Math" panose="02040503050406030204" pitchFamily="18" charset="0"/>
                              <a:ea typeface="Cambria Math" panose="02040503050406030204" pitchFamily="18" charset="0"/>
                            </a:rPr>
                            <m:t>𝑞</m:t>
                          </m:r>
                          <m:r>
                            <a:rPr lang="en-US" b="0" i="1">
                              <a:latin typeface="Cambria Math" panose="02040503050406030204" pitchFamily="18" charset="0"/>
                              <a:ea typeface="Cambria Math" panose="02040503050406030204" pitchFamily="18" charset="0"/>
                            </a:rPr>
                            <m:t>𝜋</m:t>
                          </m:r>
                          <m:sSup>
                            <m:sSupPr>
                              <m:ctrlPr>
                                <a:rPr lang="en-US" i="1">
                                  <a:latin typeface="Cambria Math" panose="02040503050406030204" pitchFamily="18" charset="0"/>
                                  <a:ea typeface="Cambria Math" panose="02040503050406030204" pitchFamily="18" charset="0"/>
                                </a:rPr>
                              </m:ctrlPr>
                            </m:sSupPr>
                            <m:e>
                              <m:r>
                                <a:rPr lang="en-US" b="0" i="1">
                                  <a:latin typeface="Cambria Math" panose="02040503050406030204" pitchFamily="18" charset="0"/>
                                  <a:ea typeface="Cambria Math" panose="02040503050406030204" pitchFamily="18" charset="0"/>
                                </a:rPr>
                                <m:t>𝑟</m:t>
                              </m:r>
                            </m:e>
                            <m:sup>
                              <m:r>
                                <a:rPr lang="en-US" b="0" i="1">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𝑇</m:t>
                          </m:r>
                        </m:den>
                      </m:f>
                    </m:oMath>
                  </m:oMathPara>
                </a14:m>
                <a:endParaRPr lang="en-US" dirty="0"/>
              </a:p>
              <a:p>
                <a:endParaRPr lang="en-US" dirty="0">
                  <a:latin typeface="ACaslonPro"/>
                </a:endParaRPr>
              </a:p>
              <a:p>
                <a:r>
                  <a:rPr lang="en-US" sz="1800" dirty="0">
                    <a:effectLst/>
                    <a:latin typeface="ACaslonPro"/>
                  </a:rPr>
                  <a:t>If the mass of the ring is </a:t>
                </a:r>
                <a:r>
                  <a:rPr lang="en-US" sz="1800" i="1" dirty="0">
                    <a:effectLst/>
                    <a:latin typeface="ACaslonPro"/>
                  </a:rPr>
                  <a:t>m</a:t>
                </a:r>
                <a:r>
                  <a:rPr lang="en-US" sz="1800" dirty="0">
                    <a:effectLst/>
                    <a:latin typeface="ACaslonPro"/>
                  </a:rPr>
                  <a:t>, its angular momentum is the moment of inertia is </a:t>
                </a:r>
                <a14:m>
                  <m:oMath xmlns:m="http://schemas.openxmlformats.org/officeDocument/2006/math">
                    <m:r>
                      <a:rPr lang="en-US" sz="1800" b="0" i="1" smtClean="0">
                        <a:effectLst/>
                        <a:latin typeface="Cambria Math" panose="02040503050406030204" pitchFamily="18" charset="0"/>
                        <a:ea typeface="Cambria Math" panose="02040503050406030204" pitchFamily="18" charset="0"/>
                      </a:rPr>
                      <m:t>𝐼</m:t>
                    </m:r>
                    <m:r>
                      <a:rPr lang="en-US" sz="1800" b="0" i="0" smtClean="0">
                        <a:effectLst/>
                        <a:latin typeface="Cambria Math" panose="02040503050406030204" pitchFamily="18" charset="0"/>
                        <a:ea typeface="Cambria Math" panose="02040503050406030204" pitchFamily="18" charset="0"/>
                      </a:rPr>
                      <m:t>=</m:t>
                    </m:r>
                    <m:r>
                      <a:rPr lang="en-US" sz="1800" b="0" i="1" smtClean="0">
                        <a:effectLst/>
                        <a:latin typeface="Cambria Math" panose="02040503050406030204" pitchFamily="18" charset="0"/>
                        <a:ea typeface="Cambria Math" panose="02040503050406030204" pitchFamily="18" charset="0"/>
                      </a:rPr>
                      <m:t>𝑚</m:t>
                    </m:r>
                    <m:sSup>
                      <m:sSupPr>
                        <m:ctrlPr>
                          <a:rPr lang="en-US" sz="1800" i="1" smtClean="0">
                            <a:effectLst/>
                            <a:latin typeface="Cambria Math" panose="02040503050406030204" pitchFamily="18" charset="0"/>
                            <a:ea typeface="Cambria Math" panose="02040503050406030204" pitchFamily="18" charset="0"/>
                          </a:rPr>
                        </m:ctrlPr>
                      </m:sSupPr>
                      <m:e>
                        <m:r>
                          <a:rPr lang="en-US" sz="1800" b="0" i="1" smtClean="0">
                            <a:effectLst/>
                            <a:latin typeface="Cambria Math" panose="02040503050406030204" pitchFamily="18" charset="0"/>
                            <a:ea typeface="Cambria Math" panose="02040503050406030204" pitchFamily="18" charset="0"/>
                          </a:rPr>
                          <m:t>𝑟</m:t>
                        </m:r>
                      </m:e>
                      <m:sup>
                        <m:r>
                          <a:rPr lang="en-US" sz="1800" b="0" i="1" smtClean="0">
                            <a:effectLst/>
                            <a:latin typeface="Cambria Math" panose="02040503050406030204" pitchFamily="18" charset="0"/>
                            <a:ea typeface="Cambria Math" panose="02040503050406030204" pitchFamily="18" charset="0"/>
                          </a:rPr>
                          <m:t>2</m:t>
                        </m:r>
                      </m:sup>
                    </m:sSup>
                  </m:oMath>
                </a14:m>
                <a:r>
                  <a:rPr lang="en-US" dirty="0"/>
                  <a:t> times</a:t>
                </a:r>
              </a:p>
              <a:p>
                <a:r>
                  <a:rPr lang="en-US" sz="1800" dirty="0">
                    <a:effectLst/>
                    <a:latin typeface="ACaslonPro"/>
                  </a:rPr>
                  <a:t>the angular velocity </a:t>
                </a:r>
                <a14:m>
                  <m:oMath xmlns:m="http://schemas.openxmlformats.org/officeDocument/2006/math">
                    <m:r>
                      <a:rPr lang="en-US" sz="1800" b="0" i="0" smtClean="0">
                        <a:effectLst/>
                        <a:latin typeface="Cambria Math" panose="02040503050406030204" pitchFamily="18" charset="0"/>
                        <a:ea typeface="Cambria Math" panose="02040503050406030204" pitchFamily="18" charset="0"/>
                      </a:rPr>
                      <m:t>2</m:t>
                    </m:r>
                    <m:r>
                      <a:rPr lang="en-US" sz="1800" i="1" smtClean="0">
                        <a:effectLst/>
                        <a:latin typeface="Cambria Math" panose="02040503050406030204" pitchFamily="18" charset="0"/>
                        <a:ea typeface="Cambria Math" panose="02040503050406030204" pitchFamily="18" charset="0"/>
                      </a:rPr>
                      <m:t>𝜋</m:t>
                    </m:r>
                    <m:r>
                      <a:rPr lang="en-US" sz="1800" b="0" i="1" smtClean="0">
                        <a:effectLst/>
                        <a:latin typeface="Cambria Math" panose="02040503050406030204" pitchFamily="18" charset="0"/>
                        <a:ea typeface="Cambria Math" panose="02040503050406030204" pitchFamily="18" charset="0"/>
                      </a:rPr>
                      <m:t>/</m:t>
                    </m:r>
                    <m:r>
                      <a:rPr lang="en-US" sz="1800" b="0" i="1" smtClean="0">
                        <a:effectLst/>
                        <a:latin typeface="Cambria Math" panose="02040503050406030204" pitchFamily="18" charset="0"/>
                        <a:ea typeface="Cambria Math" panose="02040503050406030204" pitchFamily="18" charset="0"/>
                      </a:rPr>
                      <m:t>𝑇</m:t>
                    </m:r>
                  </m:oMath>
                </a14:m>
                <a:r>
                  <a:rPr lang="en-US" dirty="0"/>
                  <a:t> , i.e., </a:t>
                </a:r>
                <a14:m>
                  <m:oMath xmlns:m="http://schemas.openxmlformats.org/officeDocument/2006/math">
                    <m:r>
                      <a:rPr lang="en-US" i="1" dirty="0" smtClean="0">
                        <a:latin typeface="Cambria Math" panose="02040503050406030204" pitchFamily="18" charset="0"/>
                      </a:rPr>
                      <m:t>𝐿</m:t>
                    </m:r>
                    <m:r>
                      <a:rPr lang="en-US" i="1" dirty="0" smtClean="0">
                        <a:latin typeface="Cambria Math" panose="02040503050406030204" pitchFamily="18" charset="0"/>
                      </a:rPr>
                      <m:t> = </m:t>
                    </m:r>
                    <m:r>
                      <a:rPr lang="en-US" i="1" dirty="0" smtClean="0">
                        <a:latin typeface="Cambria Math" panose="02040503050406030204" pitchFamily="18" charset="0"/>
                      </a:rPr>
                      <m:t>𝐼</m:t>
                    </m:r>
                    <m:r>
                      <a:rPr lang="en-US" i="1" dirty="0" smtClean="0">
                        <a:latin typeface="Cambria Math" panose="02040503050406030204" pitchFamily="18" charset="0"/>
                        <a:ea typeface="Cambria Math" panose="02040503050406030204" pitchFamily="18" charset="0"/>
                      </a:rPr>
                      <m:t>𝜔</m:t>
                    </m:r>
                  </m:oMath>
                </a14:m>
                <a:r>
                  <a:rPr lang="en-US" dirty="0"/>
                  <a:t>. In this case, the angular momentum is the spin:</a:t>
                </a:r>
              </a:p>
              <a:p>
                <a:endParaRPr lang="en-US" dirty="0"/>
              </a:p>
              <a:p>
                <a:endParaRPr lang="en-US" dirty="0"/>
              </a:p>
              <a:p>
                <a:endParaRPr lang="en-US" sz="1800" dirty="0">
                  <a:effectLst/>
                  <a:latin typeface="ACaslonPro"/>
                </a:endParaRPr>
              </a:p>
              <a:p>
                <a:r>
                  <a:rPr lang="en-US" sz="1800" dirty="0">
                    <a:effectLst/>
                    <a:latin typeface="ACaslonPro"/>
                  </a:rPr>
                  <a:t>The gyromagnetic ratio for this configuration is evidently</a:t>
                </a:r>
              </a:p>
              <a:p>
                <a:endParaRPr lang="en-US" dirty="0">
                  <a:latin typeface="ACaslonPro"/>
                </a:endParaRPr>
              </a:p>
              <a:p>
                <a:endParaRPr lang="en-US" dirty="0">
                  <a:latin typeface="ACaslonPro"/>
                </a:endParaRPr>
              </a:p>
            </p:txBody>
          </p:sp>
        </mc:Choice>
        <mc:Fallback xmlns="">
          <p:sp>
            <p:nvSpPr>
              <p:cNvPr id="4" name="TextBox 3">
                <a:extLst>
                  <a:ext uri="{FF2B5EF4-FFF2-40B4-BE49-F238E27FC236}">
                    <a16:creationId xmlns:a16="http://schemas.microsoft.com/office/drawing/2014/main" id="{B304DD03-BBF6-D449-C857-C034754BC604}"/>
                  </a:ext>
                </a:extLst>
              </p:cNvPr>
              <p:cNvSpPr txBox="1">
                <a:spLocks noRot="1" noChangeAspect="1" noMove="1" noResize="1" noEditPoints="1" noAdjustHandles="1" noChangeArrowheads="1" noChangeShapeType="1" noTextEdit="1"/>
              </p:cNvSpPr>
              <p:nvPr/>
            </p:nvSpPr>
            <p:spPr>
              <a:xfrm>
                <a:off x="231912" y="1129245"/>
                <a:ext cx="11728175" cy="4545732"/>
              </a:xfrm>
              <a:prstGeom prst="rect">
                <a:avLst/>
              </a:prstGeom>
              <a:blipFill>
                <a:blip r:embed="rId3"/>
                <a:stretch>
                  <a:fillRect l="-433" t="-557" r="-108"/>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56571006-7E95-4476-3302-A7C5A33C1ECE}"/>
              </a:ext>
            </a:extLst>
          </p:cNvPr>
          <p:cNvSpPr txBox="1">
            <a:spLocks/>
          </p:cNvSpPr>
          <p:nvPr/>
        </p:nvSpPr>
        <p:spPr>
          <a:xfrm>
            <a:off x="231913"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The spin-orbit interaction</a:t>
            </a:r>
          </a:p>
        </p:txBody>
      </p:sp>
      <p:pic>
        <p:nvPicPr>
          <p:cNvPr id="7" name="Picture 6" descr="A diagram of a circle with a point&#10;&#10;Description automatically generated">
            <a:extLst>
              <a:ext uri="{FF2B5EF4-FFF2-40B4-BE49-F238E27FC236}">
                <a16:creationId xmlns:a16="http://schemas.microsoft.com/office/drawing/2014/main" id="{47886F6C-560F-6524-887B-20C8B83E9A91}"/>
              </a:ext>
            </a:extLst>
          </p:cNvPr>
          <p:cNvPicPr>
            <a:picLocks noChangeAspect="1"/>
          </p:cNvPicPr>
          <p:nvPr/>
        </p:nvPicPr>
        <p:blipFill>
          <a:blip r:embed="rId4"/>
          <a:stretch>
            <a:fillRect/>
          </a:stretch>
        </p:blipFill>
        <p:spPr>
          <a:xfrm>
            <a:off x="9191488" y="2277636"/>
            <a:ext cx="2768600" cy="2729273"/>
          </a:xfrm>
          <a:prstGeom prst="rect">
            <a:avLst/>
          </a:prstGeom>
        </p:spPr>
      </p:pic>
      <p:sp>
        <p:nvSpPr>
          <p:cNvPr id="10" name="TextBox 9">
            <a:extLst>
              <a:ext uri="{FF2B5EF4-FFF2-40B4-BE49-F238E27FC236}">
                <a16:creationId xmlns:a16="http://schemas.microsoft.com/office/drawing/2014/main" id="{B701A4D7-88B9-8EFD-30F4-9135DBDBB267}"/>
              </a:ext>
            </a:extLst>
          </p:cNvPr>
          <p:cNvSpPr txBox="1"/>
          <p:nvPr/>
        </p:nvSpPr>
        <p:spPr>
          <a:xfrm>
            <a:off x="9433371" y="4868409"/>
            <a:ext cx="2628284" cy="276999"/>
          </a:xfrm>
          <a:prstGeom prst="rect">
            <a:avLst/>
          </a:prstGeom>
          <a:noFill/>
        </p:spPr>
        <p:txBody>
          <a:bodyPr wrap="none" rtlCol="0">
            <a:spAutoFit/>
          </a:bodyPr>
          <a:lstStyle/>
          <a:p>
            <a:r>
              <a:rPr lang="en-US" sz="1200" dirty="0">
                <a:effectLst/>
                <a:latin typeface="ACaslonPro"/>
              </a:rPr>
              <a:t>A ring of charge, rotating about its axis.</a:t>
            </a:r>
            <a:endParaRPr lang="en-US" sz="1200" dirty="0"/>
          </a:p>
        </p:txBody>
      </p:sp>
      <p:pic>
        <p:nvPicPr>
          <p:cNvPr id="12" name="Picture 11" descr="A mathematical equation with black text&#10;&#10;Description automatically generated">
            <a:extLst>
              <a:ext uri="{FF2B5EF4-FFF2-40B4-BE49-F238E27FC236}">
                <a16:creationId xmlns:a16="http://schemas.microsoft.com/office/drawing/2014/main" id="{FD5B3E3F-69C6-EAF3-BE8B-540721EC4926}"/>
              </a:ext>
            </a:extLst>
          </p:cNvPr>
          <p:cNvPicPr>
            <a:picLocks noChangeAspect="1"/>
          </p:cNvPicPr>
          <p:nvPr/>
        </p:nvPicPr>
        <p:blipFill>
          <a:blip r:embed="rId5"/>
          <a:stretch>
            <a:fillRect/>
          </a:stretch>
        </p:blipFill>
        <p:spPr>
          <a:xfrm>
            <a:off x="4754217" y="3995730"/>
            <a:ext cx="1470991" cy="791215"/>
          </a:xfrm>
          <a:prstGeom prst="rect">
            <a:avLst/>
          </a:prstGeom>
        </p:spPr>
      </p:pic>
      <p:pic>
        <p:nvPicPr>
          <p:cNvPr id="15" name="Picture 14" descr="A black and white math symbol&#10;&#10;Description automatically generated with medium confidence">
            <a:extLst>
              <a:ext uri="{FF2B5EF4-FFF2-40B4-BE49-F238E27FC236}">
                <a16:creationId xmlns:a16="http://schemas.microsoft.com/office/drawing/2014/main" id="{7EC73E47-6EA6-D303-9CD7-94E1AAFC563E}"/>
              </a:ext>
            </a:extLst>
          </p:cNvPr>
          <p:cNvPicPr>
            <a:picLocks noChangeAspect="1"/>
          </p:cNvPicPr>
          <p:nvPr/>
        </p:nvPicPr>
        <p:blipFill>
          <a:blip r:embed="rId6"/>
          <a:stretch>
            <a:fillRect/>
          </a:stretch>
        </p:blipFill>
        <p:spPr>
          <a:xfrm>
            <a:off x="4754217" y="5304391"/>
            <a:ext cx="1547743" cy="370586"/>
          </a:xfrm>
          <a:prstGeom prst="rect">
            <a:avLst/>
          </a:prstGeom>
        </p:spPr>
      </p:pic>
    </p:spTree>
    <p:extLst>
      <p:ext uri="{BB962C8B-B14F-4D97-AF65-F5344CB8AC3E}">
        <p14:creationId xmlns:p14="http://schemas.microsoft.com/office/powerpoint/2010/main" val="4275401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67F8DAC-2349-7E4A-C937-3C7C9EBCDF88}"/>
                  </a:ext>
                </a:extLst>
              </p:cNvPr>
              <p:cNvSpPr txBox="1"/>
              <p:nvPr/>
            </p:nvSpPr>
            <p:spPr>
              <a:xfrm>
                <a:off x="206789" y="1640405"/>
                <a:ext cx="11551754" cy="2308324"/>
              </a:xfrm>
              <a:prstGeom prst="rect">
                <a:avLst/>
              </a:prstGeom>
              <a:noFill/>
            </p:spPr>
            <p:txBody>
              <a:bodyPr wrap="square">
                <a:spAutoFit/>
              </a:bodyPr>
              <a:lstStyle/>
              <a:p>
                <a:r>
                  <a:rPr lang="en-US" sz="1800" dirty="0">
                    <a:effectLst/>
                    <a:latin typeface="ACaslonPro"/>
                  </a:rPr>
                  <a:t>Notice that it is independent of </a:t>
                </a:r>
                <a:r>
                  <a:rPr lang="en-US" sz="1800" i="1" dirty="0">
                    <a:effectLst/>
                    <a:latin typeface="ACaslonPro"/>
                  </a:rPr>
                  <a:t>r </a:t>
                </a:r>
                <a:r>
                  <a:rPr lang="en-US" sz="1800" dirty="0">
                    <a:effectLst/>
                    <a:latin typeface="ACaslonPro"/>
                  </a:rPr>
                  <a:t>and</a:t>
                </a:r>
                <a:r>
                  <a:rPr lang="en-US" sz="1800" i="1" dirty="0">
                    <a:effectLst/>
                    <a:latin typeface="ACaslonPro"/>
                  </a:rPr>
                  <a:t> T. </a:t>
                </a:r>
                <a:r>
                  <a:rPr lang="en-US" sz="1800" dirty="0">
                    <a:effectLst/>
                    <a:latin typeface="ACaslonPro"/>
                  </a:rPr>
                  <a:t>If we had some more complicated object, such as a sphere (all we require is that it be a figure of revolution, rotating about its axis), we could calculate </a:t>
                </a:r>
                <a14:m>
                  <m:oMath xmlns:m="http://schemas.openxmlformats.org/officeDocument/2006/math">
                    <m:r>
                      <a:rPr lang="en-US" sz="1800" b="1" i="1" smtClean="0">
                        <a:effectLst/>
                        <a:latin typeface="Cambria Math" panose="02040503050406030204" pitchFamily="18" charset="0"/>
                        <a:ea typeface="Cambria Math" panose="02040503050406030204" pitchFamily="18" charset="0"/>
                      </a:rPr>
                      <m:t>𝝁</m:t>
                    </m:r>
                    <m:r>
                      <a:rPr lang="en-US" i="1">
                        <a:latin typeface="Cambria Math" panose="02040503050406030204" pitchFamily="18" charset="0"/>
                        <a:ea typeface="Cambria Math" panose="02040503050406030204" pitchFamily="18" charset="0"/>
                      </a:rPr>
                      <m:t> </m:t>
                    </m:r>
                  </m:oMath>
                </a14:m>
                <a:r>
                  <a:rPr lang="en-US" sz="1800" dirty="0">
                    <a:effectLst/>
                    <a:latin typeface="ACaslonPro"/>
                  </a:rPr>
                  <a:t>and </a:t>
                </a:r>
                <a14:m>
                  <m:oMath xmlns:m="http://schemas.openxmlformats.org/officeDocument/2006/math">
                    <m:r>
                      <a:rPr lang="en-US" b="1" i="1">
                        <a:latin typeface="Cambria Math" panose="02040503050406030204" pitchFamily="18" charset="0"/>
                        <a:ea typeface="Cambria Math" panose="02040503050406030204" pitchFamily="18" charset="0"/>
                      </a:rPr>
                      <m:t>𝑺</m:t>
                    </m:r>
                    <m:r>
                      <a:rPr lang="en-US" i="1">
                        <a:latin typeface="Cambria Math" panose="02040503050406030204" pitchFamily="18" charset="0"/>
                        <a:ea typeface="Cambria Math" panose="02040503050406030204" pitchFamily="18" charset="0"/>
                      </a:rPr>
                      <m:t> </m:t>
                    </m:r>
                  </m:oMath>
                </a14:m>
                <a:r>
                  <a:rPr lang="en-US" sz="1800" dirty="0">
                    <a:effectLst/>
                    <a:latin typeface="ACaslonPro"/>
                  </a:rPr>
                  <a:t>by chopping it into little rings, and adding up their contributions. </a:t>
                </a:r>
              </a:p>
              <a:p>
                <a:endParaRPr lang="en-US" dirty="0">
                  <a:latin typeface="ACaslonPro"/>
                </a:endParaRPr>
              </a:p>
              <a:p>
                <a:r>
                  <a:rPr lang="en-US" sz="1800" dirty="0">
                    <a:effectLst/>
                    <a:latin typeface="ACaslonPro"/>
                  </a:rPr>
                  <a:t>As long as the mass and the charge are distributed in the same manner (so that the charge-to-mass ratio is uniform), the gyromagnetic ratio will be the same for each ring, and hence also for the object as a whole. </a:t>
                </a:r>
              </a:p>
              <a:p>
                <a:endParaRPr lang="en-US" dirty="0">
                  <a:latin typeface="ACaslonPro"/>
                </a:endParaRPr>
              </a:p>
              <a:p>
                <a:r>
                  <a:rPr lang="en-US" sz="1800" dirty="0">
                    <a:effectLst/>
                    <a:latin typeface="ACaslonPro"/>
                  </a:rPr>
                  <a:t>Moreover, the directions of </a:t>
                </a:r>
                <a14:m>
                  <m:oMath xmlns:m="http://schemas.openxmlformats.org/officeDocument/2006/math">
                    <m:r>
                      <a:rPr lang="en-US" sz="1800" b="1" i="1" smtClean="0">
                        <a:effectLst/>
                        <a:latin typeface="Cambria Math" panose="02040503050406030204" pitchFamily="18" charset="0"/>
                        <a:ea typeface="Cambria Math" panose="02040503050406030204" pitchFamily="18" charset="0"/>
                      </a:rPr>
                      <m:t>𝝁</m:t>
                    </m:r>
                    <m:r>
                      <a:rPr lang="en-US" i="1">
                        <a:latin typeface="Cambria Math" panose="02040503050406030204" pitchFamily="18" charset="0"/>
                        <a:ea typeface="Cambria Math" panose="02040503050406030204" pitchFamily="18" charset="0"/>
                      </a:rPr>
                      <m:t> </m:t>
                    </m:r>
                  </m:oMath>
                </a14:m>
                <a:r>
                  <a:rPr lang="en-US" sz="1800" dirty="0">
                    <a:effectLst/>
                    <a:latin typeface="ACaslonPro"/>
                  </a:rPr>
                  <a:t>and </a:t>
                </a:r>
                <a14:m>
                  <m:oMath xmlns:m="http://schemas.openxmlformats.org/officeDocument/2006/math">
                    <m:r>
                      <a:rPr lang="en-US" b="1" i="1">
                        <a:latin typeface="Cambria Math" panose="02040503050406030204" pitchFamily="18" charset="0"/>
                        <a:ea typeface="Cambria Math" panose="02040503050406030204" pitchFamily="18" charset="0"/>
                      </a:rPr>
                      <m:t>𝑺</m:t>
                    </m:r>
                    <m:r>
                      <a:rPr lang="en-US" i="1">
                        <a:latin typeface="Cambria Math" panose="02040503050406030204" pitchFamily="18" charset="0"/>
                        <a:ea typeface="Cambria Math" panose="02040503050406030204" pitchFamily="18" charset="0"/>
                      </a:rPr>
                      <m:t> </m:t>
                    </m:r>
                  </m:oMath>
                </a14:m>
                <a:r>
                  <a:rPr lang="en-US" dirty="0"/>
                  <a:t>are the same (or opposite, if the charge is negative), so </a:t>
                </a:r>
              </a:p>
            </p:txBody>
          </p:sp>
        </mc:Choice>
        <mc:Fallback xmlns="">
          <p:sp>
            <p:nvSpPr>
              <p:cNvPr id="4" name="TextBox 3">
                <a:extLst>
                  <a:ext uri="{FF2B5EF4-FFF2-40B4-BE49-F238E27FC236}">
                    <a16:creationId xmlns:a16="http://schemas.microsoft.com/office/drawing/2014/main" id="{467F8DAC-2349-7E4A-C937-3C7C9EBCDF88}"/>
                  </a:ext>
                </a:extLst>
              </p:cNvPr>
              <p:cNvSpPr txBox="1">
                <a:spLocks noRot="1" noChangeAspect="1" noMove="1" noResize="1" noEditPoints="1" noAdjustHandles="1" noChangeArrowheads="1" noChangeShapeType="1" noTextEdit="1"/>
              </p:cNvSpPr>
              <p:nvPr/>
            </p:nvSpPr>
            <p:spPr>
              <a:xfrm>
                <a:off x="206789" y="1640405"/>
                <a:ext cx="11551754" cy="2308324"/>
              </a:xfrm>
              <a:prstGeom prst="rect">
                <a:avLst/>
              </a:prstGeom>
              <a:blipFill>
                <a:blip r:embed="rId2"/>
                <a:stretch>
                  <a:fillRect l="-440" t="-1093" r="-440" b="-2732"/>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7D56136D-F306-6D0B-3670-33462D278817}"/>
              </a:ext>
            </a:extLst>
          </p:cNvPr>
          <p:cNvSpPr txBox="1">
            <a:spLocks/>
          </p:cNvSpPr>
          <p:nvPr/>
        </p:nvSpPr>
        <p:spPr>
          <a:xfrm>
            <a:off x="231913"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The spin-orbit interaction</a:t>
            </a:r>
          </a:p>
        </p:txBody>
      </p:sp>
      <p:pic>
        <p:nvPicPr>
          <p:cNvPr id="6" name="Picture 5" descr="A black and white math symbol&#10;&#10;Description automatically generated with medium confidence">
            <a:extLst>
              <a:ext uri="{FF2B5EF4-FFF2-40B4-BE49-F238E27FC236}">
                <a16:creationId xmlns:a16="http://schemas.microsoft.com/office/drawing/2014/main" id="{FC8A7659-7870-1264-467F-D37C797E6A6D}"/>
              </a:ext>
            </a:extLst>
          </p:cNvPr>
          <p:cNvPicPr>
            <a:picLocks noChangeAspect="1"/>
          </p:cNvPicPr>
          <p:nvPr/>
        </p:nvPicPr>
        <p:blipFill>
          <a:blip r:embed="rId3"/>
          <a:stretch>
            <a:fillRect/>
          </a:stretch>
        </p:blipFill>
        <p:spPr>
          <a:xfrm>
            <a:off x="4715841" y="1175072"/>
            <a:ext cx="1547743" cy="370586"/>
          </a:xfrm>
          <a:prstGeom prst="rect">
            <a:avLst/>
          </a:prstGeom>
        </p:spPr>
      </p:pic>
      <p:pic>
        <p:nvPicPr>
          <p:cNvPr id="8" name="Picture 7" descr="A math equation with numbers and symbols&#10;&#10;Description automatically generated">
            <a:extLst>
              <a:ext uri="{FF2B5EF4-FFF2-40B4-BE49-F238E27FC236}">
                <a16:creationId xmlns:a16="http://schemas.microsoft.com/office/drawing/2014/main" id="{170896F7-ABA0-FF9C-1C02-B6B48DF04800}"/>
              </a:ext>
            </a:extLst>
          </p:cNvPr>
          <p:cNvPicPr>
            <a:picLocks noChangeAspect="1"/>
          </p:cNvPicPr>
          <p:nvPr/>
        </p:nvPicPr>
        <p:blipFill>
          <a:blip r:embed="rId4"/>
          <a:stretch>
            <a:fillRect/>
          </a:stretch>
        </p:blipFill>
        <p:spPr>
          <a:xfrm>
            <a:off x="4715841" y="3987464"/>
            <a:ext cx="1828800" cy="850900"/>
          </a:xfrm>
          <a:prstGeom prst="rect">
            <a:avLst/>
          </a:prstGeom>
        </p:spPr>
      </p:pic>
      <p:sp>
        <p:nvSpPr>
          <p:cNvPr id="9" name="TextBox 8">
            <a:extLst>
              <a:ext uri="{FF2B5EF4-FFF2-40B4-BE49-F238E27FC236}">
                <a16:creationId xmlns:a16="http://schemas.microsoft.com/office/drawing/2014/main" id="{613B854D-09E4-F729-DF52-9C5F17532EA8}"/>
              </a:ext>
            </a:extLst>
          </p:cNvPr>
          <p:cNvSpPr txBox="1"/>
          <p:nvPr/>
        </p:nvSpPr>
        <p:spPr>
          <a:xfrm>
            <a:off x="206789" y="4750904"/>
            <a:ext cx="10249922" cy="646331"/>
          </a:xfrm>
          <a:prstGeom prst="rect">
            <a:avLst/>
          </a:prstGeom>
          <a:noFill/>
        </p:spPr>
        <p:txBody>
          <a:bodyPr wrap="none" rtlCol="0">
            <a:spAutoFit/>
          </a:bodyPr>
          <a:lstStyle/>
          <a:p>
            <a:r>
              <a:rPr lang="en-US" sz="1800" dirty="0">
                <a:effectLst/>
                <a:latin typeface="ACaslonPro"/>
              </a:rPr>
              <a:t>That was a purely </a:t>
            </a:r>
            <a:r>
              <a:rPr lang="en-US" sz="1800" i="1" dirty="0">
                <a:effectLst/>
                <a:latin typeface="ACaslonPro"/>
              </a:rPr>
              <a:t>classical </a:t>
            </a:r>
            <a:r>
              <a:rPr lang="en-US" sz="1800" dirty="0">
                <a:effectLst/>
                <a:latin typeface="ACaslonPro"/>
              </a:rPr>
              <a:t>calculation, however; as it turns out the electron’s magnetic moment is </a:t>
            </a:r>
            <a:r>
              <a:rPr lang="en-US" sz="1800" i="1" dirty="0">
                <a:effectLst/>
                <a:latin typeface="ACaslonPro"/>
              </a:rPr>
              <a:t>twice </a:t>
            </a:r>
            <a:endParaRPr lang="en-US" dirty="0"/>
          </a:p>
          <a:p>
            <a:r>
              <a:rPr lang="en-US" sz="1800" dirty="0">
                <a:effectLst/>
                <a:latin typeface="ACaslonPro"/>
              </a:rPr>
              <a:t>the classical value </a:t>
            </a:r>
            <a:endParaRPr lang="en-US" dirty="0"/>
          </a:p>
        </p:txBody>
      </p:sp>
      <p:pic>
        <p:nvPicPr>
          <p:cNvPr id="11" name="Picture 10" descr="A black and white math equation&#10;&#10;Description automatically generated with medium confidence">
            <a:extLst>
              <a:ext uri="{FF2B5EF4-FFF2-40B4-BE49-F238E27FC236}">
                <a16:creationId xmlns:a16="http://schemas.microsoft.com/office/drawing/2014/main" id="{F3F52717-6820-F603-BAAB-6DF0C70D15A8}"/>
              </a:ext>
            </a:extLst>
          </p:cNvPr>
          <p:cNvPicPr>
            <a:picLocks noChangeAspect="1"/>
          </p:cNvPicPr>
          <p:nvPr/>
        </p:nvPicPr>
        <p:blipFill>
          <a:blip r:embed="rId5"/>
          <a:stretch>
            <a:fillRect/>
          </a:stretch>
        </p:blipFill>
        <p:spPr>
          <a:xfrm>
            <a:off x="4823791" y="5221439"/>
            <a:ext cx="1612900" cy="838200"/>
          </a:xfrm>
          <a:prstGeom prst="rect">
            <a:avLst/>
          </a:prstGeom>
        </p:spPr>
      </p:pic>
      <p:sp>
        <p:nvSpPr>
          <p:cNvPr id="13" name="TextBox 12">
            <a:extLst>
              <a:ext uri="{FF2B5EF4-FFF2-40B4-BE49-F238E27FC236}">
                <a16:creationId xmlns:a16="http://schemas.microsoft.com/office/drawing/2014/main" id="{17C362AA-56C5-C275-DF5D-6F64619E0455}"/>
              </a:ext>
            </a:extLst>
          </p:cNvPr>
          <p:cNvSpPr txBox="1"/>
          <p:nvPr/>
        </p:nvSpPr>
        <p:spPr>
          <a:xfrm>
            <a:off x="231913" y="6080091"/>
            <a:ext cx="10646742" cy="369332"/>
          </a:xfrm>
          <a:prstGeom prst="rect">
            <a:avLst/>
          </a:prstGeom>
          <a:noFill/>
        </p:spPr>
        <p:txBody>
          <a:bodyPr wrap="square">
            <a:spAutoFit/>
          </a:bodyPr>
          <a:lstStyle/>
          <a:p>
            <a:r>
              <a:rPr lang="en-US" sz="1800" dirty="0">
                <a:effectLst/>
                <a:latin typeface="ACaslonPro"/>
              </a:rPr>
              <a:t>The “extra” factor of 2 was explained by Dirac, in his relativistic theory of the electron. </a:t>
            </a:r>
            <a:endParaRPr lang="en-US" dirty="0"/>
          </a:p>
        </p:txBody>
      </p:sp>
    </p:spTree>
    <p:extLst>
      <p:ext uri="{BB962C8B-B14F-4D97-AF65-F5344CB8AC3E}">
        <p14:creationId xmlns:p14="http://schemas.microsoft.com/office/powerpoint/2010/main" val="2961282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577C3-584B-C02E-9C4E-75D6BAD11064}"/>
              </a:ext>
            </a:extLst>
          </p:cNvPr>
          <p:cNvSpPr>
            <a:spLocks noGrp="1"/>
          </p:cNvSpPr>
          <p:nvPr>
            <p:ph type="title"/>
          </p:nvPr>
        </p:nvSpPr>
        <p:spPr>
          <a:xfrm>
            <a:off x="291548" y="0"/>
            <a:ext cx="10515600" cy="1325563"/>
          </a:xfrm>
        </p:spPr>
        <p:txBody>
          <a:bodyPr/>
          <a:lstStyle/>
          <a:p>
            <a:r>
              <a:rPr lang="en-US" b="1"/>
              <a:t>From </a:t>
            </a:r>
            <a:r>
              <a:rPr lang="en-US" b="1" dirty="0"/>
              <a:t>special relativity…</a:t>
            </a:r>
          </a:p>
        </p:txBody>
      </p:sp>
      <p:sp>
        <p:nvSpPr>
          <p:cNvPr id="3" name="TextBox 2">
            <a:extLst>
              <a:ext uri="{FF2B5EF4-FFF2-40B4-BE49-F238E27FC236}">
                <a16:creationId xmlns:a16="http://schemas.microsoft.com/office/drawing/2014/main" id="{70319F6E-8488-5C88-BEA2-B7EFB984C580}"/>
              </a:ext>
            </a:extLst>
          </p:cNvPr>
          <p:cNvSpPr txBox="1"/>
          <p:nvPr/>
        </p:nvSpPr>
        <p:spPr>
          <a:xfrm>
            <a:off x="291548" y="1140897"/>
            <a:ext cx="11662616" cy="646331"/>
          </a:xfrm>
          <a:prstGeom prst="rect">
            <a:avLst/>
          </a:prstGeom>
          <a:noFill/>
        </p:spPr>
        <p:txBody>
          <a:bodyPr wrap="none" rtlCol="0">
            <a:spAutoFit/>
          </a:bodyPr>
          <a:lstStyle/>
          <a:p>
            <a:r>
              <a:rPr lang="en-US" dirty="0"/>
              <a:t>The electron moves in the electric field of the nucleus. From special relativity one learns that the electron in this case feels </a:t>
            </a:r>
          </a:p>
          <a:p>
            <a:r>
              <a:rPr lang="en-US" dirty="0"/>
              <a:t>a magnetic field</a:t>
            </a:r>
          </a:p>
        </p:txBody>
      </p:sp>
      <p:pic>
        <p:nvPicPr>
          <p:cNvPr id="5" name="Picture 4" descr="A black and white math equation&#10;&#10;Description automatically generated">
            <a:extLst>
              <a:ext uri="{FF2B5EF4-FFF2-40B4-BE49-F238E27FC236}">
                <a16:creationId xmlns:a16="http://schemas.microsoft.com/office/drawing/2014/main" id="{DF18D896-7EB1-F0C0-6989-47A33087BF53}"/>
              </a:ext>
            </a:extLst>
          </p:cNvPr>
          <p:cNvPicPr>
            <a:picLocks noChangeAspect="1"/>
          </p:cNvPicPr>
          <p:nvPr/>
        </p:nvPicPr>
        <p:blipFill>
          <a:blip r:embed="rId2"/>
          <a:stretch>
            <a:fillRect/>
          </a:stretch>
        </p:blipFill>
        <p:spPr>
          <a:xfrm>
            <a:off x="4204804" y="1639681"/>
            <a:ext cx="2311400" cy="1054100"/>
          </a:xfrm>
          <a:prstGeom prst="rect">
            <a:avLst/>
          </a:prstGeom>
        </p:spPr>
      </p:pic>
      <p:sp>
        <p:nvSpPr>
          <p:cNvPr id="6" name="TextBox 5">
            <a:extLst>
              <a:ext uri="{FF2B5EF4-FFF2-40B4-BE49-F238E27FC236}">
                <a16:creationId xmlns:a16="http://schemas.microsoft.com/office/drawing/2014/main" id="{F621F153-B07B-8117-328B-2D3163259FEB}"/>
              </a:ext>
            </a:extLst>
          </p:cNvPr>
          <p:cNvSpPr txBox="1"/>
          <p:nvPr/>
        </p:nvSpPr>
        <p:spPr>
          <a:xfrm>
            <a:off x="6808304" y="1982065"/>
            <a:ext cx="4688784" cy="369332"/>
          </a:xfrm>
          <a:prstGeom prst="rect">
            <a:avLst/>
          </a:prstGeom>
          <a:noFill/>
        </p:spPr>
        <p:txBody>
          <a:bodyPr wrap="none" rtlCol="0">
            <a:spAutoFit/>
          </a:bodyPr>
          <a:lstStyle/>
          <a:p>
            <a:r>
              <a:rPr lang="en-US" dirty="0"/>
              <a:t>This is from Lorentz transformations for E and B </a:t>
            </a:r>
          </a:p>
        </p:txBody>
      </p:sp>
      <p:grpSp>
        <p:nvGrpSpPr>
          <p:cNvPr id="11" name="Group 10">
            <a:extLst>
              <a:ext uri="{FF2B5EF4-FFF2-40B4-BE49-F238E27FC236}">
                <a16:creationId xmlns:a16="http://schemas.microsoft.com/office/drawing/2014/main" id="{BFF30A1B-F041-1F14-DA3A-0A441482DB63}"/>
              </a:ext>
            </a:extLst>
          </p:cNvPr>
          <p:cNvGrpSpPr/>
          <p:nvPr/>
        </p:nvGrpSpPr>
        <p:grpSpPr>
          <a:xfrm>
            <a:off x="291548" y="1787228"/>
            <a:ext cx="3326019" cy="2366776"/>
            <a:chOff x="291548" y="1787228"/>
            <a:chExt cx="3326019" cy="2366776"/>
          </a:xfrm>
        </p:grpSpPr>
        <p:pic>
          <p:nvPicPr>
            <p:cNvPr id="8" name="Picture 7" descr="A diagram of a circle with a red arrow and a circle with a line and a point&#10;&#10;Description automatically generated with medium confidence">
              <a:extLst>
                <a:ext uri="{FF2B5EF4-FFF2-40B4-BE49-F238E27FC236}">
                  <a16:creationId xmlns:a16="http://schemas.microsoft.com/office/drawing/2014/main" id="{CCBA91DA-DFD9-C5C2-63C8-2257BF30E0C5}"/>
                </a:ext>
              </a:extLst>
            </p:cNvPr>
            <p:cNvPicPr>
              <a:picLocks noChangeAspect="1"/>
            </p:cNvPicPr>
            <p:nvPr/>
          </p:nvPicPr>
          <p:blipFill>
            <a:blip r:embed="rId3"/>
            <a:stretch>
              <a:fillRect/>
            </a:stretch>
          </p:blipFill>
          <p:spPr>
            <a:xfrm>
              <a:off x="291548" y="2126422"/>
              <a:ext cx="3033919" cy="2027582"/>
            </a:xfrm>
            <a:prstGeom prst="rect">
              <a:avLst/>
            </a:prstGeom>
          </p:spPr>
        </p:pic>
        <p:pic>
          <p:nvPicPr>
            <p:cNvPr id="10" name="Picture 9" descr="A white background with black dots&#10;&#10;Description automatically generated">
              <a:extLst>
                <a:ext uri="{FF2B5EF4-FFF2-40B4-BE49-F238E27FC236}">
                  <a16:creationId xmlns:a16="http://schemas.microsoft.com/office/drawing/2014/main" id="{BB683A58-8080-28A0-1676-7987B1559656}"/>
                </a:ext>
              </a:extLst>
            </p:cNvPr>
            <p:cNvPicPr>
              <a:picLocks noChangeAspect="1"/>
            </p:cNvPicPr>
            <p:nvPr/>
          </p:nvPicPr>
          <p:blipFill>
            <a:blip r:embed="rId4"/>
            <a:stretch>
              <a:fillRect/>
            </a:stretch>
          </p:blipFill>
          <p:spPr>
            <a:xfrm>
              <a:off x="2512667" y="1787228"/>
              <a:ext cx="1104900" cy="723900"/>
            </a:xfrm>
            <a:prstGeom prst="rect">
              <a:avLst/>
            </a:prstGeom>
          </p:spPr>
        </p:pic>
      </p:grpSp>
      <p:pic>
        <p:nvPicPr>
          <p:cNvPr id="13" name="Picture 12" descr="A mathematical equation with black text&#10;&#10;Description automatically generated">
            <a:extLst>
              <a:ext uri="{FF2B5EF4-FFF2-40B4-BE49-F238E27FC236}">
                <a16:creationId xmlns:a16="http://schemas.microsoft.com/office/drawing/2014/main" id="{221BE54D-2096-B065-AE0F-A91C9EE99689}"/>
              </a:ext>
            </a:extLst>
          </p:cNvPr>
          <p:cNvPicPr>
            <a:picLocks noChangeAspect="1"/>
          </p:cNvPicPr>
          <p:nvPr/>
        </p:nvPicPr>
        <p:blipFill>
          <a:blip r:embed="rId5"/>
          <a:stretch>
            <a:fillRect/>
          </a:stretch>
        </p:blipFill>
        <p:spPr>
          <a:xfrm>
            <a:off x="4142135" y="3007899"/>
            <a:ext cx="4724400" cy="1092200"/>
          </a:xfrm>
          <a:prstGeom prst="rect">
            <a:avLst/>
          </a:prstGeom>
        </p:spPr>
      </p:pic>
      <p:pic>
        <p:nvPicPr>
          <p:cNvPr id="15" name="Picture 14" descr="A math equations with numbers and symbols&#10;&#10;Description automatically generated">
            <a:extLst>
              <a:ext uri="{FF2B5EF4-FFF2-40B4-BE49-F238E27FC236}">
                <a16:creationId xmlns:a16="http://schemas.microsoft.com/office/drawing/2014/main" id="{77B0C530-C002-9EAE-06FA-1B7372ED3331}"/>
              </a:ext>
            </a:extLst>
          </p:cNvPr>
          <p:cNvPicPr>
            <a:picLocks noChangeAspect="1"/>
          </p:cNvPicPr>
          <p:nvPr/>
        </p:nvPicPr>
        <p:blipFill>
          <a:blip r:embed="rId6"/>
          <a:stretch>
            <a:fillRect/>
          </a:stretch>
        </p:blipFill>
        <p:spPr>
          <a:xfrm>
            <a:off x="4151795" y="4117978"/>
            <a:ext cx="4510985" cy="1248245"/>
          </a:xfrm>
          <a:prstGeom prst="rect">
            <a:avLst/>
          </a:prstGeom>
        </p:spPr>
      </p:pic>
      <p:pic>
        <p:nvPicPr>
          <p:cNvPr id="17" name="Picture 16" descr="A black text on a white background&#10;&#10;Description automatically generated">
            <a:extLst>
              <a:ext uri="{FF2B5EF4-FFF2-40B4-BE49-F238E27FC236}">
                <a16:creationId xmlns:a16="http://schemas.microsoft.com/office/drawing/2014/main" id="{F15EA146-AA6D-EB78-FC6B-FA31A1BF119F}"/>
              </a:ext>
            </a:extLst>
          </p:cNvPr>
          <p:cNvPicPr>
            <a:picLocks noChangeAspect="1"/>
          </p:cNvPicPr>
          <p:nvPr/>
        </p:nvPicPr>
        <p:blipFill>
          <a:blip r:embed="rId7"/>
          <a:stretch>
            <a:fillRect/>
          </a:stretch>
        </p:blipFill>
        <p:spPr>
          <a:xfrm>
            <a:off x="4234621" y="5433858"/>
            <a:ext cx="4330977" cy="1285322"/>
          </a:xfrm>
          <a:prstGeom prst="rect">
            <a:avLst/>
          </a:prstGeom>
        </p:spPr>
      </p:pic>
      <p:sp>
        <p:nvSpPr>
          <p:cNvPr id="18" name="TextBox 17">
            <a:extLst>
              <a:ext uri="{FF2B5EF4-FFF2-40B4-BE49-F238E27FC236}">
                <a16:creationId xmlns:a16="http://schemas.microsoft.com/office/drawing/2014/main" id="{271FD85E-D1E6-BA86-447A-1F7C6578826E}"/>
              </a:ext>
            </a:extLst>
          </p:cNvPr>
          <p:cNvSpPr txBox="1"/>
          <p:nvPr/>
        </p:nvSpPr>
        <p:spPr>
          <a:xfrm>
            <a:off x="483760" y="5891853"/>
            <a:ext cx="3133807" cy="369332"/>
          </a:xfrm>
          <a:prstGeom prst="rect">
            <a:avLst/>
          </a:prstGeom>
          <a:noFill/>
        </p:spPr>
        <p:txBody>
          <a:bodyPr wrap="none" rtlCol="0">
            <a:spAutoFit/>
          </a:bodyPr>
          <a:lstStyle/>
          <a:p>
            <a:r>
              <a:rPr lang="en-US" dirty="0"/>
              <a:t>Larmor interaction Hamiltonian</a:t>
            </a:r>
          </a:p>
        </p:txBody>
      </p:sp>
      <p:pic>
        <p:nvPicPr>
          <p:cNvPr id="19" name="Picture 18">
            <a:extLst>
              <a:ext uri="{FF2B5EF4-FFF2-40B4-BE49-F238E27FC236}">
                <a16:creationId xmlns:a16="http://schemas.microsoft.com/office/drawing/2014/main" id="{96A9EDE8-53B6-E2F2-2FB9-4D50559E05D2}"/>
              </a:ext>
            </a:extLst>
          </p:cNvPr>
          <p:cNvPicPr>
            <a:picLocks noChangeAspect="1"/>
          </p:cNvPicPr>
          <p:nvPr/>
        </p:nvPicPr>
        <p:blipFill>
          <a:blip r:embed="rId8"/>
          <a:stretch>
            <a:fillRect/>
          </a:stretch>
        </p:blipFill>
        <p:spPr>
          <a:xfrm>
            <a:off x="10257733" y="3038447"/>
            <a:ext cx="1239355" cy="781106"/>
          </a:xfrm>
          <a:prstGeom prst="rect">
            <a:avLst/>
          </a:prstGeom>
        </p:spPr>
      </p:pic>
      <p:sp>
        <p:nvSpPr>
          <p:cNvPr id="20" name="Right Arrow 19">
            <a:extLst>
              <a:ext uri="{FF2B5EF4-FFF2-40B4-BE49-F238E27FC236}">
                <a16:creationId xmlns:a16="http://schemas.microsoft.com/office/drawing/2014/main" id="{BCD3CF09-67E7-463A-6745-71A2561BAB6B}"/>
              </a:ext>
            </a:extLst>
          </p:cNvPr>
          <p:cNvSpPr/>
          <p:nvPr/>
        </p:nvSpPr>
        <p:spPr>
          <a:xfrm>
            <a:off x="3617567" y="5925156"/>
            <a:ext cx="357809" cy="30272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904246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24080</TotalTime>
  <Words>2421</Words>
  <Application>Microsoft Macintosh PowerPoint</Application>
  <PresentationFormat>Widescreen</PresentationFormat>
  <Paragraphs>147</Paragraphs>
  <Slides>20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ACaslonPro</vt:lpstr>
      <vt:lpstr>Arial</vt:lpstr>
      <vt:lpstr>Calibri</vt:lpstr>
      <vt:lpstr>Calibri Light</vt:lpstr>
      <vt:lpstr>Cambria Math</vt:lpstr>
      <vt:lpstr>Office Theme</vt:lpstr>
      <vt:lpstr>PHYS4260 Quantum Mechanics II Spring 2025 </vt:lpstr>
      <vt:lpstr>Outline</vt:lpstr>
      <vt:lpstr>PowerPoint Presentation</vt:lpstr>
      <vt:lpstr>PowerPoint Presentation</vt:lpstr>
      <vt:lpstr>The spin-orbit interaction</vt:lpstr>
      <vt:lpstr>PowerPoint Presentation</vt:lpstr>
      <vt:lpstr>PowerPoint Presentation</vt:lpstr>
      <vt:lpstr>PowerPoint Presentation</vt:lpstr>
      <vt:lpstr>From special relativity…</vt:lpstr>
      <vt:lpstr>PowerPoint Presentation</vt:lpstr>
      <vt:lpstr>Quantum Electrodynamics (QED) test</vt:lpstr>
      <vt:lpstr>Regression: the danger of depicting the electron as a spinning sphere</vt:lpstr>
      <vt:lpstr>PowerPoint Presentation</vt:lpstr>
      <vt:lpstr>Thomas precession</vt:lpstr>
      <vt:lpstr>PowerPoint Presentation</vt:lpstr>
      <vt:lpstr>PowerPoint Presentation</vt:lpstr>
      <vt:lpstr>PowerPoint Presentation</vt:lpstr>
      <vt:lpstr>PowerPoint Presentation</vt:lpstr>
      <vt:lpstr>The Zeeman Effect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PHYS4260 Quantum Mechanics II Spring 2024 </dc:title>
  <dc:creator>Marco Guzzi</dc:creator>
  <cp:lastModifiedBy>Marco Guzzi</cp:lastModifiedBy>
  <cp:revision>118</cp:revision>
  <dcterms:created xsi:type="dcterms:W3CDTF">2024-01-06T21:01:45Z</dcterms:created>
  <dcterms:modified xsi:type="dcterms:W3CDTF">2025-02-18T22:59:33Z</dcterms:modified>
</cp:coreProperties>
</file>